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51"/>
  </p:notesMasterIdLst>
  <p:handoutMasterIdLst>
    <p:handoutMasterId r:id="rId52"/>
  </p:handoutMasterIdLst>
  <p:sldIdLst>
    <p:sldId id="373" r:id="rId2"/>
    <p:sldId id="371" r:id="rId3"/>
    <p:sldId id="477" r:id="rId4"/>
    <p:sldId id="417" r:id="rId5"/>
    <p:sldId id="391" r:id="rId6"/>
    <p:sldId id="396" r:id="rId7"/>
    <p:sldId id="393" r:id="rId8"/>
    <p:sldId id="436" r:id="rId9"/>
    <p:sldId id="439" r:id="rId10"/>
    <p:sldId id="440" r:id="rId11"/>
    <p:sldId id="437" r:id="rId12"/>
    <p:sldId id="471" r:id="rId13"/>
    <p:sldId id="438" r:id="rId14"/>
    <p:sldId id="441" r:id="rId15"/>
    <p:sldId id="398" r:id="rId16"/>
    <p:sldId id="472" r:id="rId17"/>
    <p:sldId id="408" r:id="rId18"/>
    <p:sldId id="465" r:id="rId19"/>
    <p:sldId id="407" r:id="rId20"/>
    <p:sldId id="442" r:id="rId21"/>
    <p:sldId id="443" r:id="rId22"/>
    <p:sldId id="444" r:id="rId23"/>
    <p:sldId id="462" r:id="rId24"/>
    <p:sldId id="463" r:id="rId25"/>
    <p:sldId id="456" r:id="rId26"/>
    <p:sldId id="457" r:id="rId27"/>
    <p:sldId id="473" r:id="rId28"/>
    <p:sldId id="459" r:id="rId29"/>
    <p:sldId id="461" r:id="rId30"/>
    <p:sldId id="460" r:id="rId31"/>
    <p:sldId id="464" r:id="rId32"/>
    <p:sldId id="474" r:id="rId33"/>
    <p:sldId id="455" r:id="rId34"/>
    <p:sldId id="467" r:id="rId35"/>
    <p:sldId id="468" r:id="rId36"/>
    <p:sldId id="469" r:id="rId37"/>
    <p:sldId id="470" r:id="rId38"/>
    <p:sldId id="432" r:id="rId39"/>
    <p:sldId id="445" r:id="rId40"/>
    <p:sldId id="447" r:id="rId41"/>
    <p:sldId id="448" r:id="rId42"/>
    <p:sldId id="449" r:id="rId43"/>
    <p:sldId id="450" r:id="rId44"/>
    <p:sldId id="451" r:id="rId45"/>
    <p:sldId id="452" r:id="rId46"/>
    <p:sldId id="433" r:id="rId47"/>
    <p:sldId id="458" r:id="rId48"/>
    <p:sldId id="446" r:id="rId49"/>
    <p:sldId id="475" r:id="rId5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88328" autoAdjust="0"/>
  </p:normalViewPr>
  <p:slideViewPr>
    <p:cSldViewPr>
      <p:cViewPr varScale="1">
        <p:scale>
          <a:sx n="90" d="100"/>
          <a:sy n="90" d="100"/>
        </p:scale>
        <p:origin x="-15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84"/>
    </p:cViewPr>
  </p:sorterViewPr>
  <p:notesViewPr>
    <p:cSldViewPr>
      <p:cViewPr varScale="1">
        <p:scale>
          <a:sx n="45" d="100"/>
          <a:sy n="45" d="100"/>
        </p:scale>
        <p:origin x="-2736"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2457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2458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cs typeface="+mn-cs"/>
              </a:defRPr>
            </a:lvl1pPr>
          </a:lstStyle>
          <a:p>
            <a:pPr>
              <a:defRPr/>
            </a:pPr>
            <a:r>
              <a:rPr lang="en-US"/>
              <a:t>OFL Women's Summit - December 2012</a:t>
            </a:r>
          </a:p>
        </p:txBody>
      </p:sp>
      <p:sp>
        <p:nvSpPr>
          <p:cNvPr id="2458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824FFABD-888C-4BDB-8CB4-893FD5241184}"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5325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cs typeface="+mn-cs"/>
              </a:defRPr>
            </a:lvl1pPr>
          </a:lstStyle>
          <a:p>
            <a:pPr>
              <a:defRPr/>
            </a:pPr>
            <a:r>
              <a:rPr lang="en-US"/>
              <a:t>OFL Women's Summit - December 2012</a:t>
            </a:r>
          </a:p>
        </p:txBody>
      </p:sp>
      <p:sp>
        <p:nvSpPr>
          <p:cNvPr id="5325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B96BD518-8A98-4355-A123-E779D5BB13BF}"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438AC2D-AF79-4F07-AAE2-412DC102E7B8}"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z="1400" smtClean="0"/>
          </a:p>
        </p:txBody>
      </p:sp>
      <p:sp>
        <p:nvSpPr>
          <p:cNvPr id="16388" name="Footer Placeholder 1"/>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smtClean="0"/>
          </a:p>
        </p:txBody>
      </p:sp>
      <p:sp>
        <p:nvSpPr>
          <p:cNvPr id="34819" name="Slide Number Placeholder 3"/>
          <p:cNvSpPr>
            <a:spLocks noGrp="1"/>
          </p:cNvSpPr>
          <p:nvPr>
            <p:ph type="sldNum" sz="quarter" idx="5"/>
          </p:nvPr>
        </p:nvSpPr>
        <p:spPr>
          <a:noFill/>
        </p:spPr>
        <p:txBody>
          <a:bodyPr/>
          <a:lstStyle/>
          <a:p>
            <a:fld id="{4D2C7F6D-B07D-4AC0-85C7-99EA01D18905}" type="slidenum">
              <a:rPr lang="en-US" smtClean="0">
                <a:cs typeface="Arial" charset="0"/>
              </a:rPr>
              <a:pPr/>
              <a:t>10</a:t>
            </a:fld>
            <a:endParaRPr lang="en-US" smtClean="0">
              <a:cs typeface="Arial" charset="0"/>
            </a:endParaRPr>
          </a:p>
        </p:txBody>
      </p:sp>
      <p:sp>
        <p:nvSpPr>
          <p:cNvPr id="3482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US" smtClean="0"/>
          </a:p>
        </p:txBody>
      </p:sp>
      <p:sp>
        <p:nvSpPr>
          <p:cNvPr id="36867" name="Slide Number Placeholder 3"/>
          <p:cNvSpPr>
            <a:spLocks noGrp="1"/>
          </p:cNvSpPr>
          <p:nvPr>
            <p:ph type="sldNum" sz="quarter" idx="5"/>
          </p:nvPr>
        </p:nvSpPr>
        <p:spPr>
          <a:noFill/>
        </p:spPr>
        <p:txBody>
          <a:bodyPr/>
          <a:lstStyle/>
          <a:p>
            <a:fld id="{057BA049-283F-4A80-A56A-75B4885A8357}" type="slidenum">
              <a:rPr lang="en-US" smtClean="0">
                <a:cs typeface="Arial" charset="0"/>
              </a:rPr>
              <a:pPr/>
              <a:t>11</a:t>
            </a:fld>
            <a:endParaRPr lang="en-US" smtClean="0">
              <a:cs typeface="Arial" charset="0"/>
            </a:endParaRPr>
          </a:p>
        </p:txBody>
      </p:sp>
      <p:sp>
        <p:nvSpPr>
          <p:cNvPr id="3686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US" smtClean="0"/>
          </a:p>
        </p:txBody>
      </p:sp>
      <p:sp>
        <p:nvSpPr>
          <p:cNvPr id="38915" name="Slide Number Placeholder 3"/>
          <p:cNvSpPr>
            <a:spLocks noGrp="1"/>
          </p:cNvSpPr>
          <p:nvPr>
            <p:ph type="sldNum" sz="quarter" idx="5"/>
          </p:nvPr>
        </p:nvSpPr>
        <p:spPr>
          <a:noFill/>
        </p:spPr>
        <p:txBody>
          <a:bodyPr/>
          <a:lstStyle/>
          <a:p>
            <a:fld id="{E89B267A-3DC4-47E2-90DA-DD910706EF7B}" type="slidenum">
              <a:rPr lang="en-US" smtClean="0">
                <a:cs typeface="Arial" charset="0"/>
              </a:rPr>
              <a:pPr/>
              <a:t>12</a:t>
            </a:fld>
            <a:endParaRPr lang="en-US" smtClean="0">
              <a:cs typeface="Arial" charset="0"/>
            </a:endParaRPr>
          </a:p>
        </p:txBody>
      </p:sp>
      <p:sp>
        <p:nvSpPr>
          <p:cNvPr id="3891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en-US" smtClean="0"/>
          </a:p>
        </p:txBody>
      </p:sp>
      <p:sp>
        <p:nvSpPr>
          <p:cNvPr id="40963" name="Slide Number Placeholder 3"/>
          <p:cNvSpPr>
            <a:spLocks noGrp="1"/>
          </p:cNvSpPr>
          <p:nvPr>
            <p:ph type="sldNum" sz="quarter" idx="5"/>
          </p:nvPr>
        </p:nvSpPr>
        <p:spPr>
          <a:noFill/>
        </p:spPr>
        <p:txBody>
          <a:bodyPr/>
          <a:lstStyle/>
          <a:p>
            <a:fld id="{9C940A7B-C3D4-4F09-A44F-85E530FB7D8D}" type="slidenum">
              <a:rPr lang="en-US" smtClean="0">
                <a:cs typeface="Arial" charset="0"/>
              </a:rPr>
              <a:pPr/>
              <a:t>13</a:t>
            </a:fld>
            <a:endParaRPr lang="en-US" smtClean="0">
              <a:cs typeface="Arial" charset="0"/>
            </a:endParaRPr>
          </a:p>
        </p:txBody>
      </p:sp>
      <p:sp>
        <p:nvSpPr>
          <p:cNvPr id="4096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endParaRPr lang="en-US" smtClean="0"/>
          </a:p>
        </p:txBody>
      </p:sp>
      <p:sp>
        <p:nvSpPr>
          <p:cNvPr id="43011" name="Slide Number Placeholder 3"/>
          <p:cNvSpPr>
            <a:spLocks noGrp="1"/>
          </p:cNvSpPr>
          <p:nvPr>
            <p:ph type="sldNum" sz="quarter" idx="5"/>
          </p:nvPr>
        </p:nvSpPr>
        <p:spPr>
          <a:noFill/>
        </p:spPr>
        <p:txBody>
          <a:bodyPr/>
          <a:lstStyle/>
          <a:p>
            <a:fld id="{9E6DD9C0-C5E4-4554-B2FC-86CCFC6D2DB4}" type="slidenum">
              <a:rPr lang="en-US" smtClean="0">
                <a:cs typeface="Arial" charset="0"/>
              </a:rPr>
              <a:pPr/>
              <a:t>14</a:t>
            </a:fld>
            <a:endParaRPr lang="en-US" smtClean="0">
              <a:cs typeface="Arial" charset="0"/>
            </a:endParaRPr>
          </a:p>
        </p:txBody>
      </p:sp>
      <p:sp>
        <p:nvSpPr>
          <p:cNvPr id="4301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endParaRPr lang="en-US" smtClean="0"/>
          </a:p>
        </p:txBody>
      </p:sp>
      <p:sp>
        <p:nvSpPr>
          <p:cNvPr id="45059" name="Slide Number Placeholder 3"/>
          <p:cNvSpPr>
            <a:spLocks noGrp="1"/>
          </p:cNvSpPr>
          <p:nvPr>
            <p:ph type="sldNum" sz="quarter" idx="5"/>
          </p:nvPr>
        </p:nvSpPr>
        <p:spPr>
          <a:noFill/>
        </p:spPr>
        <p:txBody>
          <a:bodyPr/>
          <a:lstStyle/>
          <a:p>
            <a:fld id="{8C456C78-A5E4-4DEB-940B-FD5984EE0A84}" type="slidenum">
              <a:rPr lang="en-US" smtClean="0">
                <a:cs typeface="Arial" charset="0"/>
              </a:rPr>
              <a:pPr/>
              <a:t>15</a:t>
            </a:fld>
            <a:endParaRPr lang="en-US" smtClean="0">
              <a:cs typeface="Arial" charset="0"/>
            </a:endParaRPr>
          </a:p>
        </p:txBody>
      </p:sp>
      <p:sp>
        <p:nvSpPr>
          <p:cNvPr id="4506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endParaRPr lang="en-US" smtClean="0"/>
          </a:p>
        </p:txBody>
      </p:sp>
      <p:sp>
        <p:nvSpPr>
          <p:cNvPr id="47107" name="Slide Number Placeholder 3"/>
          <p:cNvSpPr>
            <a:spLocks noGrp="1"/>
          </p:cNvSpPr>
          <p:nvPr>
            <p:ph type="sldNum" sz="quarter" idx="5"/>
          </p:nvPr>
        </p:nvSpPr>
        <p:spPr>
          <a:noFill/>
        </p:spPr>
        <p:txBody>
          <a:bodyPr/>
          <a:lstStyle/>
          <a:p>
            <a:fld id="{22EEC9D6-922C-4A4E-A3D7-929DED0BAD9A}" type="slidenum">
              <a:rPr lang="en-US" smtClean="0">
                <a:cs typeface="Arial" charset="0"/>
              </a:rPr>
              <a:pPr/>
              <a:t>16</a:t>
            </a:fld>
            <a:endParaRPr lang="en-US" smtClean="0">
              <a:cs typeface="Arial" charset="0"/>
            </a:endParaRPr>
          </a:p>
        </p:txBody>
      </p:sp>
      <p:sp>
        <p:nvSpPr>
          <p:cNvPr id="4710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p:spPr>
        <p:txBody>
          <a:bodyPr/>
          <a:lstStyle/>
          <a:p>
            <a:endParaRPr lang="en-US" smtClean="0"/>
          </a:p>
        </p:txBody>
      </p:sp>
      <p:sp>
        <p:nvSpPr>
          <p:cNvPr id="49155" name="Slide Number Placeholder 3"/>
          <p:cNvSpPr>
            <a:spLocks noGrp="1"/>
          </p:cNvSpPr>
          <p:nvPr>
            <p:ph type="sldNum" sz="quarter" idx="5"/>
          </p:nvPr>
        </p:nvSpPr>
        <p:spPr>
          <a:noFill/>
        </p:spPr>
        <p:txBody>
          <a:bodyPr/>
          <a:lstStyle/>
          <a:p>
            <a:fld id="{6961B358-614A-4BF1-A52F-0403059D635C}" type="slidenum">
              <a:rPr lang="en-US" smtClean="0">
                <a:cs typeface="Arial" charset="0"/>
              </a:rPr>
              <a:pPr/>
              <a:t>17</a:t>
            </a:fld>
            <a:endParaRPr lang="en-US" smtClean="0">
              <a:cs typeface="Arial" charset="0"/>
            </a:endParaRPr>
          </a:p>
        </p:txBody>
      </p:sp>
      <p:sp>
        <p:nvSpPr>
          <p:cNvPr id="4915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p:spPr>
        <p:txBody>
          <a:bodyPr/>
          <a:lstStyle/>
          <a:p>
            <a:endParaRPr lang="en-US" smtClean="0"/>
          </a:p>
        </p:txBody>
      </p:sp>
      <p:sp>
        <p:nvSpPr>
          <p:cNvPr id="51203" name="Slide Number Placeholder 3"/>
          <p:cNvSpPr>
            <a:spLocks noGrp="1"/>
          </p:cNvSpPr>
          <p:nvPr>
            <p:ph type="sldNum" sz="quarter" idx="5"/>
          </p:nvPr>
        </p:nvSpPr>
        <p:spPr>
          <a:noFill/>
        </p:spPr>
        <p:txBody>
          <a:bodyPr/>
          <a:lstStyle/>
          <a:p>
            <a:fld id="{A3C08C07-7334-40B4-8621-FC8506D9FBDD}" type="slidenum">
              <a:rPr lang="en-US" smtClean="0">
                <a:cs typeface="Arial" charset="0"/>
              </a:rPr>
              <a:pPr/>
              <a:t>18</a:t>
            </a:fld>
            <a:endParaRPr lang="en-US" smtClean="0">
              <a:cs typeface="Arial" charset="0"/>
            </a:endParaRPr>
          </a:p>
        </p:txBody>
      </p:sp>
      <p:sp>
        <p:nvSpPr>
          <p:cNvPr id="5120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endParaRPr lang="en-US" smtClean="0"/>
          </a:p>
        </p:txBody>
      </p:sp>
      <p:sp>
        <p:nvSpPr>
          <p:cNvPr id="53251" name="Slide Number Placeholder 3"/>
          <p:cNvSpPr>
            <a:spLocks noGrp="1"/>
          </p:cNvSpPr>
          <p:nvPr>
            <p:ph type="sldNum" sz="quarter" idx="5"/>
          </p:nvPr>
        </p:nvSpPr>
        <p:spPr>
          <a:noFill/>
        </p:spPr>
        <p:txBody>
          <a:bodyPr/>
          <a:lstStyle/>
          <a:p>
            <a:fld id="{06A59B77-7E57-41DE-9DDC-A152164A3BF3}" type="slidenum">
              <a:rPr lang="en-US" smtClean="0">
                <a:cs typeface="Arial" charset="0"/>
              </a:rPr>
              <a:pPr/>
              <a:t>19</a:t>
            </a:fld>
            <a:endParaRPr lang="en-US" smtClean="0">
              <a:cs typeface="Arial" charset="0"/>
            </a:endParaRPr>
          </a:p>
        </p:txBody>
      </p:sp>
      <p:sp>
        <p:nvSpPr>
          <p:cNvPr id="5325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Slide Number Placeholder 3"/>
          <p:cNvSpPr>
            <a:spLocks noGrp="1"/>
          </p:cNvSpPr>
          <p:nvPr>
            <p:ph type="sldNum" sz="quarter" idx="5"/>
          </p:nvPr>
        </p:nvSpPr>
        <p:spPr>
          <a:noFill/>
        </p:spPr>
        <p:txBody>
          <a:bodyPr/>
          <a:lstStyle/>
          <a:p>
            <a:fld id="{E1A44A7F-3296-43C2-8FF6-EDDA484A6D36}" type="slidenum">
              <a:rPr lang="en-US" smtClean="0">
                <a:cs typeface="Arial" charset="0"/>
              </a:rPr>
              <a:pPr/>
              <a:t>2</a:t>
            </a:fld>
            <a:endParaRPr lang="en-US" smtClean="0">
              <a:cs typeface="Arial" charset="0"/>
            </a:endParaRPr>
          </a:p>
        </p:txBody>
      </p:sp>
      <p:sp>
        <p:nvSpPr>
          <p:cNvPr id="1843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endParaRPr lang="en-US" smtClean="0"/>
          </a:p>
        </p:txBody>
      </p:sp>
      <p:sp>
        <p:nvSpPr>
          <p:cNvPr id="55299" name="Slide Number Placeholder 3"/>
          <p:cNvSpPr>
            <a:spLocks noGrp="1"/>
          </p:cNvSpPr>
          <p:nvPr>
            <p:ph type="sldNum" sz="quarter" idx="5"/>
          </p:nvPr>
        </p:nvSpPr>
        <p:spPr>
          <a:noFill/>
        </p:spPr>
        <p:txBody>
          <a:bodyPr/>
          <a:lstStyle/>
          <a:p>
            <a:fld id="{1E407459-6940-4B6E-A024-5DF4E497C81D}" type="slidenum">
              <a:rPr lang="en-US" smtClean="0">
                <a:cs typeface="Arial" charset="0"/>
              </a:rPr>
              <a:pPr/>
              <a:t>20</a:t>
            </a:fld>
            <a:endParaRPr lang="en-US" smtClean="0">
              <a:cs typeface="Arial" charset="0"/>
            </a:endParaRPr>
          </a:p>
        </p:txBody>
      </p:sp>
      <p:sp>
        <p:nvSpPr>
          <p:cNvPr id="5530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p:spPr>
        <p:txBody>
          <a:bodyPr/>
          <a:lstStyle/>
          <a:p>
            <a:endParaRPr lang="en-US" smtClean="0"/>
          </a:p>
        </p:txBody>
      </p:sp>
      <p:sp>
        <p:nvSpPr>
          <p:cNvPr id="57347" name="Slide Number Placeholder 3"/>
          <p:cNvSpPr>
            <a:spLocks noGrp="1"/>
          </p:cNvSpPr>
          <p:nvPr>
            <p:ph type="sldNum" sz="quarter" idx="5"/>
          </p:nvPr>
        </p:nvSpPr>
        <p:spPr>
          <a:noFill/>
        </p:spPr>
        <p:txBody>
          <a:bodyPr/>
          <a:lstStyle/>
          <a:p>
            <a:fld id="{C6E0681E-41B7-4AD9-A710-2AF52E520584}" type="slidenum">
              <a:rPr lang="en-US" smtClean="0">
                <a:cs typeface="Arial" charset="0"/>
              </a:rPr>
              <a:pPr/>
              <a:t>21</a:t>
            </a:fld>
            <a:endParaRPr lang="en-US" smtClean="0">
              <a:cs typeface="Arial" charset="0"/>
            </a:endParaRPr>
          </a:p>
        </p:txBody>
      </p:sp>
      <p:sp>
        <p:nvSpPr>
          <p:cNvPr id="5734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p:spPr>
        <p:txBody>
          <a:bodyPr/>
          <a:lstStyle/>
          <a:p>
            <a:endParaRPr lang="en-US" smtClean="0"/>
          </a:p>
        </p:txBody>
      </p:sp>
      <p:sp>
        <p:nvSpPr>
          <p:cNvPr id="59395" name="Slide Number Placeholder 3"/>
          <p:cNvSpPr>
            <a:spLocks noGrp="1"/>
          </p:cNvSpPr>
          <p:nvPr>
            <p:ph type="sldNum" sz="quarter" idx="5"/>
          </p:nvPr>
        </p:nvSpPr>
        <p:spPr>
          <a:noFill/>
        </p:spPr>
        <p:txBody>
          <a:bodyPr/>
          <a:lstStyle/>
          <a:p>
            <a:fld id="{858333A2-B6F9-4019-8452-3540771124C6}" type="slidenum">
              <a:rPr lang="en-US" smtClean="0">
                <a:cs typeface="Arial" charset="0"/>
              </a:rPr>
              <a:pPr/>
              <a:t>22</a:t>
            </a:fld>
            <a:endParaRPr lang="en-US" smtClean="0">
              <a:cs typeface="Arial" charset="0"/>
            </a:endParaRPr>
          </a:p>
        </p:txBody>
      </p:sp>
      <p:sp>
        <p:nvSpPr>
          <p:cNvPr id="5939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p:spPr>
        <p:txBody>
          <a:bodyPr/>
          <a:lstStyle/>
          <a:p>
            <a:endParaRPr lang="en-US" smtClean="0"/>
          </a:p>
        </p:txBody>
      </p:sp>
      <p:sp>
        <p:nvSpPr>
          <p:cNvPr id="61443" name="Slide Number Placeholder 3"/>
          <p:cNvSpPr>
            <a:spLocks noGrp="1"/>
          </p:cNvSpPr>
          <p:nvPr>
            <p:ph type="sldNum" sz="quarter" idx="5"/>
          </p:nvPr>
        </p:nvSpPr>
        <p:spPr>
          <a:noFill/>
        </p:spPr>
        <p:txBody>
          <a:bodyPr/>
          <a:lstStyle/>
          <a:p>
            <a:fld id="{5C06BA24-B1B6-47EA-AC9C-952597FDAE0A}" type="slidenum">
              <a:rPr lang="en-US" smtClean="0">
                <a:cs typeface="Arial" charset="0"/>
              </a:rPr>
              <a:pPr/>
              <a:t>23</a:t>
            </a:fld>
            <a:endParaRPr lang="en-US" smtClean="0">
              <a:cs typeface="Arial" charset="0"/>
            </a:endParaRPr>
          </a:p>
        </p:txBody>
      </p:sp>
      <p:sp>
        <p:nvSpPr>
          <p:cNvPr id="6144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p:spPr>
        <p:txBody>
          <a:bodyPr/>
          <a:lstStyle/>
          <a:p>
            <a:endParaRPr lang="en-US" smtClean="0"/>
          </a:p>
        </p:txBody>
      </p:sp>
      <p:sp>
        <p:nvSpPr>
          <p:cNvPr id="63491" name="Slide Number Placeholder 3"/>
          <p:cNvSpPr>
            <a:spLocks noGrp="1"/>
          </p:cNvSpPr>
          <p:nvPr>
            <p:ph type="sldNum" sz="quarter" idx="5"/>
          </p:nvPr>
        </p:nvSpPr>
        <p:spPr>
          <a:noFill/>
        </p:spPr>
        <p:txBody>
          <a:bodyPr/>
          <a:lstStyle/>
          <a:p>
            <a:fld id="{4EE445B4-BA49-4207-8DC4-9D61BAB4ADDC}" type="slidenum">
              <a:rPr lang="en-US" smtClean="0">
                <a:cs typeface="Arial" charset="0"/>
              </a:rPr>
              <a:pPr/>
              <a:t>24</a:t>
            </a:fld>
            <a:endParaRPr lang="en-US" smtClean="0">
              <a:cs typeface="Arial" charset="0"/>
            </a:endParaRPr>
          </a:p>
        </p:txBody>
      </p:sp>
      <p:sp>
        <p:nvSpPr>
          <p:cNvPr id="6349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ln/>
        </p:spPr>
      </p:sp>
      <p:sp>
        <p:nvSpPr>
          <p:cNvPr id="65538" name="Notes Placeholder 2"/>
          <p:cNvSpPr>
            <a:spLocks noGrp="1"/>
          </p:cNvSpPr>
          <p:nvPr>
            <p:ph type="body" idx="1"/>
          </p:nvPr>
        </p:nvSpPr>
        <p:spPr>
          <a:noFill/>
          <a:ln/>
        </p:spPr>
        <p:txBody>
          <a:bodyPr/>
          <a:lstStyle/>
          <a:p>
            <a:endParaRPr lang="en-US" smtClean="0"/>
          </a:p>
        </p:txBody>
      </p:sp>
      <p:sp>
        <p:nvSpPr>
          <p:cNvPr id="65539" name="Slide Number Placeholder 3"/>
          <p:cNvSpPr>
            <a:spLocks noGrp="1"/>
          </p:cNvSpPr>
          <p:nvPr>
            <p:ph type="sldNum" sz="quarter" idx="5"/>
          </p:nvPr>
        </p:nvSpPr>
        <p:spPr>
          <a:noFill/>
        </p:spPr>
        <p:txBody>
          <a:bodyPr/>
          <a:lstStyle/>
          <a:p>
            <a:fld id="{F2150D21-B210-4F6E-B6ED-398795F39EE3}" type="slidenum">
              <a:rPr lang="en-US" smtClean="0">
                <a:cs typeface="Arial" charset="0"/>
              </a:rPr>
              <a:pPr/>
              <a:t>25</a:t>
            </a:fld>
            <a:endParaRPr lang="en-US" smtClean="0">
              <a:cs typeface="Arial" charset="0"/>
            </a:endParaRPr>
          </a:p>
        </p:txBody>
      </p:sp>
      <p:sp>
        <p:nvSpPr>
          <p:cNvPr id="6554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endParaRPr lang="en-US" smtClean="0"/>
          </a:p>
        </p:txBody>
      </p:sp>
      <p:sp>
        <p:nvSpPr>
          <p:cNvPr id="67587" name="Slide Number Placeholder 3"/>
          <p:cNvSpPr>
            <a:spLocks noGrp="1"/>
          </p:cNvSpPr>
          <p:nvPr>
            <p:ph type="sldNum" sz="quarter" idx="5"/>
          </p:nvPr>
        </p:nvSpPr>
        <p:spPr>
          <a:noFill/>
        </p:spPr>
        <p:txBody>
          <a:bodyPr/>
          <a:lstStyle/>
          <a:p>
            <a:fld id="{CCF468CE-2DA5-4960-8665-D331E7491B29}" type="slidenum">
              <a:rPr lang="en-US" smtClean="0">
                <a:cs typeface="Arial" charset="0"/>
              </a:rPr>
              <a:pPr/>
              <a:t>26</a:t>
            </a:fld>
            <a:endParaRPr lang="en-US" smtClean="0">
              <a:cs typeface="Arial" charset="0"/>
            </a:endParaRPr>
          </a:p>
        </p:txBody>
      </p:sp>
      <p:sp>
        <p:nvSpPr>
          <p:cNvPr id="6758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noFill/>
          <a:ln/>
        </p:spPr>
        <p:txBody>
          <a:bodyPr/>
          <a:lstStyle/>
          <a:p>
            <a:endParaRPr lang="en-US" smtClean="0"/>
          </a:p>
        </p:txBody>
      </p:sp>
      <p:sp>
        <p:nvSpPr>
          <p:cNvPr id="69635" name="Slide Number Placeholder 3"/>
          <p:cNvSpPr>
            <a:spLocks noGrp="1"/>
          </p:cNvSpPr>
          <p:nvPr>
            <p:ph type="sldNum" sz="quarter" idx="5"/>
          </p:nvPr>
        </p:nvSpPr>
        <p:spPr>
          <a:noFill/>
        </p:spPr>
        <p:txBody>
          <a:bodyPr/>
          <a:lstStyle/>
          <a:p>
            <a:fld id="{03991A91-08C3-4E62-A9CF-8462549A97F8}" type="slidenum">
              <a:rPr lang="en-US" smtClean="0">
                <a:cs typeface="Arial" charset="0"/>
              </a:rPr>
              <a:pPr/>
              <a:t>27</a:t>
            </a:fld>
            <a:endParaRPr lang="en-US" smtClean="0">
              <a:cs typeface="Arial" charset="0"/>
            </a:endParaRPr>
          </a:p>
        </p:txBody>
      </p:sp>
      <p:sp>
        <p:nvSpPr>
          <p:cNvPr id="6963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p:spPr>
        <p:txBody>
          <a:bodyPr/>
          <a:lstStyle/>
          <a:p>
            <a:endParaRPr lang="en-US" smtClean="0"/>
          </a:p>
        </p:txBody>
      </p:sp>
      <p:sp>
        <p:nvSpPr>
          <p:cNvPr id="71683" name="Slide Number Placeholder 3"/>
          <p:cNvSpPr>
            <a:spLocks noGrp="1"/>
          </p:cNvSpPr>
          <p:nvPr>
            <p:ph type="sldNum" sz="quarter" idx="5"/>
          </p:nvPr>
        </p:nvSpPr>
        <p:spPr>
          <a:noFill/>
        </p:spPr>
        <p:txBody>
          <a:bodyPr/>
          <a:lstStyle/>
          <a:p>
            <a:fld id="{B09CB3FB-E53F-47AC-BD91-39E0CEDB280C}" type="slidenum">
              <a:rPr lang="en-US" smtClean="0">
                <a:cs typeface="Arial" charset="0"/>
              </a:rPr>
              <a:pPr/>
              <a:t>28</a:t>
            </a:fld>
            <a:endParaRPr lang="en-US" smtClean="0">
              <a:cs typeface="Arial" charset="0"/>
            </a:endParaRPr>
          </a:p>
        </p:txBody>
      </p:sp>
      <p:sp>
        <p:nvSpPr>
          <p:cNvPr id="7168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p:spPr>
        <p:txBody>
          <a:bodyPr/>
          <a:lstStyle/>
          <a:p>
            <a:endParaRPr lang="en-US" smtClean="0"/>
          </a:p>
        </p:txBody>
      </p:sp>
      <p:sp>
        <p:nvSpPr>
          <p:cNvPr id="73731" name="Slide Number Placeholder 3"/>
          <p:cNvSpPr>
            <a:spLocks noGrp="1"/>
          </p:cNvSpPr>
          <p:nvPr>
            <p:ph type="sldNum" sz="quarter" idx="5"/>
          </p:nvPr>
        </p:nvSpPr>
        <p:spPr>
          <a:noFill/>
        </p:spPr>
        <p:txBody>
          <a:bodyPr/>
          <a:lstStyle/>
          <a:p>
            <a:fld id="{706CCC1E-E847-4C1C-95E3-51C87C464A1F}" type="slidenum">
              <a:rPr lang="en-US" smtClean="0">
                <a:cs typeface="Arial" charset="0"/>
              </a:rPr>
              <a:pPr/>
              <a:t>29</a:t>
            </a:fld>
            <a:endParaRPr lang="en-US" smtClean="0">
              <a:cs typeface="Arial" charset="0"/>
            </a:endParaRPr>
          </a:p>
        </p:txBody>
      </p:sp>
      <p:sp>
        <p:nvSpPr>
          <p:cNvPr id="7373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Slide Number Placeholder 3"/>
          <p:cNvSpPr>
            <a:spLocks noGrp="1"/>
          </p:cNvSpPr>
          <p:nvPr>
            <p:ph type="sldNum" sz="quarter" idx="5"/>
          </p:nvPr>
        </p:nvSpPr>
        <p:spPr>
          <a:noFill/>
        </p:spPr>
        <p:txBody>
          <a:bodyPr/>
          <a:lstStyle/>
          <a:p>
            <a:fld id="{55735199-74E6-4AB7-A850-C0DDC04001D8}" type="slidenum">
              <a:rPr lang="en-US" smtClean="0">
                <a:cs typeface="Arial" charset="0"/>
              </a:rPr>
              <a:pPr/>
              <a:t>3</a:t>
            </a:fld>
            <a:endParaRPr lang="en-US" smtClean="0">
              <a:cs typeface="Arial" charset="0"/>
            </a:endParaRPr>
          </a:p>
        </p:txBody>
      </p:sp>
      <p:sp>
        <p:nvSpPr>
          <p:cNvPr id="2048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a:ln/>
        </p:spPr>
      </p:sp>
      <p:sp>
        <p:nvSpPr>
          <p:cNvPr id="75778" name="Notes Placeholder 2"/>
          <p:cNvSpPr>
            <a:spLocks noGrp="1"/>
          </p:cNvSpPr>
          <p:nvPr>
            <p:ph type="body" idx="1"/>
          </p:nvPr>
        </p:nvSpPr>
        <p:spPr>
          <a:noFill/>
          <a:ln/>
        </p:spPr>
        <p:txBody>
          <a:bodyPr/>
          <a:lstStyle/>
          <a:p>
            <a:endParaRPr lang="en-US" smtClean="0"/>
          </a:p>
        </p:txBody>
      </p:sp>
      <p:sp>
        <p:nvSpPr>
          <p:cNvPr id="75779" name="Slide Number Placeholder 3"/>
          <p:cNvSpPr>
            <a:spLocks noGrp="1"/>
          </p:cNvSpPr>
          <p:nvPr>
            <p:ph type="sldNum" sz="quarter" idx="5"/>
          </p:nvPr>
        </p:nvSpPr>
        <p:spPr>
          <a:noFill/>
        </p:spPr>
        <p:txBody>
          <a:bodyPr/>
          <a:lstStyle/>
          <a:p>
            <a:fld id="{652935C7-F1AC-4DFF-9D95-238B240A4C86}" type="slidenum">
              <a:rPr lang="en-US" smtClean="0">
                <a:cs typeface="Arial" charset="0"/>
              </a:rPr>
              <a:pPr/>
              <a:t>30</a:t>
            </a:fld>
            <a:endParaRPr lang="en-US" smtClean="0">
              <a:cs typeface="Arial" charset="0"/>
            </a:endParaRPr>
          </a:p>
        </p:txBody>
      </p:sp>
      <p:sp>
        <p:nvSpPr>
          <p:cNvPr id="7578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p:spPr>
        <p:txBody>
          <a:bodyPr/>
          <a:lstStyle/>
          <a:p>
            <a:endParaRPr lang="en-US" smtClean="0"/>
          </a:p>
        </p:txBody>
      </p:sp>
      <p:sp>
        <p:nvSpPr>
          <p:cNvPr id="77827" name="Slide Number Placeholder 3"/>
          <p:cNvSpPr>
            <a:spLocks noGrp="1"/>
          </p:cNvSpPr>
          <p:nvPr>
            <p:ph type="sldNum" sz="quarter" idx="5"/>
          </p:nvPr>
        </p:nvSpPr>
        <p:spPr>
          <a:noFill/>
        </p:spPr>
        <p:txBody>
          <a:bodyPr/>
          <a:lstStyle/>
          <a:p>
            <a:fld id="{F66639E8-2CCD-4A70-9426-9A3B14EB70CB}" type="slidenum">
              <a:rPr lang="en-US" smtClean="0">
                <a:cs typeface="Arial" charset="0"/>
              </a:rPr>
              <a:pPr/>
              <a:t>31</a:t>
            </a:fld>
            <a:endParaRPr lang="en-US" smtClean="0">
              <a:cs typeface="Arial" charset="0"/>
            </a:endParaRPr>
          </a:p>
        </p:txBody>
      </p:sp>
      <p:sp>
        <p:nvSpPr>
          <p:cNvPr id="7782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endParaRPr lang="en-US" smtClean="0"/>
          </a:p>
        </p:txBody>
      </p:sp>
      <p:sp>
        <p:nvSpPr>
          <p:cNvPr id="79875" name="Slide Number Placeholder 3"/>
          <p:cNvSpPr>
            <a:spLocks noGrp="1"/>
          </p:cNvSpPr>
          <p:nvPr>
            <p:ph type="sldNum" sz="quarter" idx="5"/>
          </p:nvPr>
        </p:nvSpPr>
        <p:spPr>
          <a:noFill/>
        </p:spPr>
        <p:txBody>
          <a:bodyPr/>
          <a:lstStyle/>
          <a:p>
            <a:fld id="{18716D44-A6F6-4243-9649-AB61416963B4}" type="slidenum">
              <a:rPr lang="en-US" smtClean="0">
                <a:cs typeface="Arial" charset="0"/>
              </a:rPr>
              <a:pPr/>
              <a:t>32</a:t>
            </a:fld>
            <a:endParaRPr lang="en-US" smtClean="0">
              <a:cs typeface="Arial" charset="0"/>
            </a:endParaRPr>
          </a:p>
        </p:txBody>
      </p:sp>
      <p:sp>
        <p:nvSpPr>
          <p:cNvPr id="7987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endParaRPr lang="en-US" smtClean="0"/>
          </a:p>
        </p:txBody>
      </p:sp>
      <p:sp>
        <p:nvSpPr>
          <p:cNvPr id="81923" name="Slide Number Placeholder 3"/>
          <p:cNvSpPr>
            <a:spLocks noGrp="1"/>
          </p:cNvSpPr>
          <p:nvPr>
            <p:ph type="sldNum" sz="quarter" idx="5"/>
          </p:nvPr>
        </p:nvSpPr>
        <p:spPr>
          <a:noFill/>
        </p:spPr>
        <p:txBody>
          <a:bodyPr/>
          <a:lstStyle/>
          <a:p>
            <a:fld id="{D0368394-101C-4215-8367-611AA0EA66D9}" type="slidenum">
              <a:rPr lang="en-US" smtClean="0">
                <a:cs typeface="Arial" charset="0"/>
              </a:rPr>
              <a:pPr/>
              <a:t>33</a:t>
            </a:fld>
            <a:endParaRPr lang="en-US" smtClean="0">
              <a:cs typeface="Arial" charset="0"/>
            </a:endParaRPr>
          </a:p>
        </p:txBody>
      </p:sp>
      <p:sp>
        <p:nvSpPr>
          <p:cNvPr id="8192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a:ln/>
        </p:spPr>
      </p:sp>
      <p:sp>
        <p:nvSpPr>
          <p:cNvPr id="83970" name="Notes Placeholder 2"/>
          <p:cNvSpPr>
            <a:spLocks noGrp="1"/>
          </p:cNvSpPr>
          <p:nvPr>
            <p:ph type="body" idx="1"/>
          </p:nvPr>
        </p:nvSpPr>
        <p:spPr>
          <a:noFill/>
          <a:ln/>
        </p:spPr>
        <p:txBody>
          <a:bodyPr/>
          <a:lstStyle/>
          <a:p>
            <a:endParaRPr lang="en-US" smtClean="0"/>
          </a:p>
        </p:txBody>
      </p:sp>
      <p:sp>
        <p:nvSpPr>
          <p:cNvPr id="83971" name="Slide Number Placeholder 3"/>
          <p:cNvSpPr>
            <a:spLocks noGrp="1"/>
          </p:cNvSpPr>
          <p:nvPr>
            <p:ph type="sldNum" sz="quarter" idx="5"/>
          </p:nvPr>
        </p:nvSpPr>
        <p:spPr>
          <a:noFill/>
        </p:spPr>
        <p:txBody>
          <a:bodyPr/>
          <a:lstStyle/>
          <a:p>
            <a:fld id="{861BC34E-439F-4062-B622-44A8CFB1C7B0}" type="slidenum">
              <a:rPr lang="en-US" smtClean="0">
                <a:cs typeface="Arial" charset="0"/>
              </a:rPr>
              <a:pPr/>
              <a:t>34</a:t>
            </a:fld>
            <a:endParaRPr lang="en-US" smtClean="0">
              <a:cs typeface="Arial" charset="0"/>
            </a:endParaRPr>
          </a:p>
        </p:txBody>
      </p:sp>
      <p:sp>
        <p:nvSpPr>
          <p:cNvPr id="8397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nvPr>
        </p:nvSpPr>
        <p:spPr>
          <a:noFill/>
          <a:ln/>
        </p:spPr>
        <p:txBody>
          <a:bodyPr/>
          <a:lstStyle/>
          <a:p>
            <a:endParaRPr lang="en-US" smtClean="0"/>
          </a:p>
        </p:txBody>
      </p:sp>
      <p:sp>
        <p:nvSpPr>
          <p:cNvPr id="86019" name="Slide Number Placeholder 3"/>
          <p:cNvSpPr>
            <a:spLocks noGrp="1"/>
          </p:cNvSpPr>
          <p:nvPr>
            <p:ph type="sldNum" sz="quarter" idx="5"/>
          </p:nvPr>
        </p:nvSpPr>
        <p:spPr>
          <a:noFill/>
        </p:spPr>
        <p:txBody>
          <a:bodyPr/>
          <a:lstStyle/>
          <a:p>
            <a:fld id="{3EAEDCC6-A6B8-4874-86DA-05FF5D9AA4C8}" type="slidenum">
              <a:rPr lang="en-US" smtClean="0">
                <a:cs typeface="Arial" charset="0"/>
              </a:rPr>
              <a:pPr/>
              <a:t>35</a:t>
            </a:fld>
            <a:endParaRPr lang="en-US" smtClean="0">
              <a:cs typeface="Arial" charset="0"/>
            </a:endParaRPr>
          </a:p>
        </p:txBody>
      </p:sp>
      <p:sp>
        <p:nvSpPr>
          <p:cNvPr id="8602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endParaRPr lang="en-US" smtClean="0"/>
          </a:p>
        </p:txBody>
      </p:sp>
      <p:sp>
        <p:nvSpPr>
          <p:cNvPr id="88067" name="Slide Number Placeholder 3"/>
          <p:cNvSpPr>
            <a:spLocks noGrp="1"/>
          </p:cNvSpPr>
          <p:nvPr>
            <p:ph type="sldNum" sz="quarter" idx="5"/>
          </p:nvPr>
        </p:nvSpPr>
        <p:spPr>
          <a:noFill/>
        </p:spPr>
        <p:txBody>
          <a:bodyPr/>
          <a:lstStyle/>
          <a:p>
            <a:fld id="{F0A2072D-9D5E-46F4-8219-00F0F04D1DAF}" type="slidenum">
              <a:rPr lang="en-US" smtClean="0">
                <a:cs typeface="Arial" charset="0"/>
              </a:rPr>
              <a:pPr/>
              <a:t>36</a:t>
            </a:fld>
            <a:endParaRPr lang="en-US" smtClean="0">
              <a:cs typeface="Arial" charset="0"/>
            </a:endParaRPr>
          </a:p>
        </p:txBody>
      </p:sp>
      <p:sp>
        <p:nvSpPr>
          <p:cNvPr id="8806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90114" name="Notes Placeholder 2"/>
          <p:cNvSpPr>
            <a:spLocks noGrp="1"/>
          </p:cNvSpPr>
          <p:nvPr>
            <p:ph type="body" idx="1"/>
          </p:nvPr>
        </p:nvSpPr>
        <p:spPr>
          <a:noFill/>
          <a:ln/>
        </p:spPr>
        <p:txBody>
          <a:bodyPr/>
          <a:lstStyle/>
          <a:p>
            <a:endParaRPr lang="en-US" smtClean="0"/>
          </a:p>
        </p:txBody>
      </p:sp>
      <p:sp>
        <p:nvSpPr>
          <p:cNvPr id="90115" name="Slide Number Placeholder 3"/>
          <p:cNvSpPr>
            <a:spLocks noGrp="1"/>
          </p:cNvSpPr>
          <p:nvPr>
            <p:ph type="sldNum" sz="quarter" idx="5"/>
          </p:nvPr>
        </p:nvSpPr>
        <p:spPr>
          <a:noFill/>
        </p:spPr>
        <p:txBody>
          <a:bodyPr/>
          <a:lstStyle/>
          <a:p>
            <a:fld id="{239B1503-F2B2-4E2D-BAF7-DD02D5E17AE8}" type="slidenum">
              <a:rPr lang="en-US" smtClean="0">
                <a:cs typeface="Arial" charset="0"/>
              </a:rPr>
              <a:pPr/>
              <a:t>37</a:t>
            </a:fld>
            <a:endParaRPr lang="en-US" smtClean="0">
              <a:cs typeface="Arial" charset="0"/>
            </a:endParaRPr>
          </a:p>
        </p:txBody>
      </p:sp>
      <p:sp>
        <p:nvSpPr>
          <p:cNvPr id="9011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a:ln/>
        </p:spPr>
      </p:sp>
      <p:sp>
        <p:nvSpPr>
          <p:cNvPr id="92162" name="Notes Placeholder 2"/>
          <p:cNvSpPr>
            <a:spLocks noGrp="1"/>
          </p:cNvSpPr>
          <p:nvPr>
            <p:ph type="body" idx="1"/>
          </p:nvPr>
        </p:nvSpPr>
        <p:spPr>
          <a:noFill/>
          <a:ln/>
        </p:spPr>
        <p:txBody>
          <a:bodyPr/>
          <a:lstStyle/>
          <a:p>
            <a:endParaRPr lang="en-US" smtClean="0"/>
          </a:p>
        </p:txBody>
      </p:sp>
      <p:sp>
        <p:nvSpPr>
          <p:cNvPr id="92163" name="Slide Number Placeholder 3"/>
          <p:cNvSpPr>
            <a:spLocks noGrp="1"/>
          </p:cNvSpPr>
          <p:nvPr>
            <p:ph type="sldNum" sz="quarter" idx="5"/>
          </p:nvPr>
        </p:nvSpPr>
        <p:spPr>
          <a:noFill/>
        </p:spPr>
        <p:txBody>
          <a:bodyPr/>
          <a:lstStyle/>
          <a:p>
            <a:fld id="{D6F51CB8-C209-4F15-8829-269C62FE95A4}" type="slidenum">
              <a:rPr lang="en-US" smtClean="0">
                <a:cs typeface="Arial" charset="0"/>
              </a:rPr>
              <a:pPr/>
              <a:t>38</a:t>
            </a:fld>
            <a:endParaRPr lang="en-US" smtClean="0">
              <a:cs typeface="Arial" charset="0"/>
            </a:endParaRPr>
          </a:p>
        </p:txBody>
      </p:sp>
      <p:sp>
        <p:nvSpPr>
          <p:cNvPr id="9216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p:spPr>
        <p:txBody>
          <a:bodyPr/>
          <a:lstStyle/>
          <a:p>
            <a:endParaRPr lang="en-US" smtClean="0"/>
          </a:p>
        </p:txBody>
      </p:sp>
      <p:sp>
        <p:nvSpPr>
          <p:cNvPr id="94211" name="Slide Number Placeholder 3"/>
          <p:cNvSpPr>
            <a:spLocks noGrp="1"/>
          </p:cNvSpPr>
          <p:nvPr>
            <p:ph type="sldNum" sz="quarter" idx="5"/>
          </p:nvPr>
        </p:nvSpPr>
        <p:spPr>
          <a:noFill/>
        </p:spPr>
        <p:txBody>
          <a:bodyPr/>
          <a:lstStyle/>
          <a:p>
            <a:fld id="{B3AF854F-5AB0-4BB1-85CA-798DE1B50353}" type="slidenum">
              <a:rPr lang="en-US" smtClean="0">
                <a:cs typeface="Arial" charset="0"/>
              </a:rPr>
              <a:pPr/>
              <a:t>39</a:t>
            </a:fld>
            <a:endParaRPr lang="en-US" smtClean="0">
              <a:cs typeface="Arial" charset="0"/>
            </a:endParaRPr>
          </a:p>
        </p:txBody>
      </p:sp>
      <p:sp>
        <p:nvSpPr>
          <p:cNvPr id="9421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US" smtClean="0"/>
          </a:p>
        </p:txBody>
      </p:sp>
      <p:sp>
        <p:nvSpPr>
          <p:cNvPr id="22531" name="Slide Number Placeholder 3"/>
          <p:cNvSpPr>
            <a:spLocks noGrp="1"/>
          </p:cNvSpPr>
          <p:nvPr>
            <p:ph type="sldNum" sz="quarter" idx="5"/>
          </p:nvPr>
        </p:nvSpPr>
        <p:spPr>
          <a:noFill/>
        </p:spPr>
        <p:txBody>
          <a:bodyPr/>
          <a:lstStyle/>
          <a:p>
            <a:fld id="{75085B2B-7598-4C80-9010-3559FE17481A}" type="slidenum">
              <a:rPr lang="en-US" smtClean="0">
                <a:cs typeface="Arial" charset="0"/>
              </a:rPr>
              <a:pPr/>
              <a:t>4</a:t>
            </a:fld>
            <a:endParaRPr lang="en-US" smtClean="0">
              <a:cs typeface="Arial" charset="0"/>
            </a:endParaRPr>
          </a:p>
        </p:txBody>
      </p:sp>
      <p:sp>
        <p:nvSpPr>
          <p:cNvPr id="2253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a:ln/>
        </p:spPr>
      </p:sp>
      <p:sp>
        <p:nvSpPr>
          <p:cNvPr id="96258" name="Notes Placeholder 2"/>
          <p:cNvSpPr>
            <a:spLocks noGrp="1"/>
          </p:cNvSpPr>
          <p:nvPr>
            <p:ph type="body" idx="1"/>
          </p:nvPr>
        </p:nvSpPr>
        <p:spPr>
          <a:noFill/>
          <a:ln/>
        </p:spPr>
        <p:txBody>
          <a:bodyPr/>
          <a:lstStyle/>
          <a:p>
            <a:endParaRPr lang="en-US" smtClean="0"/>
          </a:p>
        </p:txBody>
      </p:sp>
      <p:sp>
        <p:nvSpPr>
          <p:cNvPr id="96259" name="Slide Number Placeholder 3"/>
          <p:cNvSpPr>
            <a:spLocks noGrp="1"/>
          </p:cNvSpPr>
          <p:nvPr>
            <p:ph type="sldNum" sz="quarter" idx="5"/>
          </p:nvPr>
        </p:nvSpPr>
        <p:spPr>
          <a:noFill/>
        </p:spPr>
        <p:txBody>
          <a:bodyPr/>
          <a:lstStyle/>
          <a:p>
            <a:fld id="{C7893059-F19A-4B01-BF42-703976520F88}" type="slidenum">
              <a:rPr lang="en-US" smtClean="0">
                <a:cs typeface="Arial" charset="0"/>
              </a:rPr>
              <a:pPr/>
              <a:t>40</a:t>
            </a:fld>
            <a:endParaRPr lang="en-US" smtClean="0">
              <a:cs typeface="Arial" charset="0"/>
            </a:endParaRPr>
          </a:p>
        </p:txBody>
      </p:sp>
      <p:sp>
        <p:nvSpPr>
          <p:cNvPr id="9626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ln/>
        </p:spPr>
      </p:sp>
      <p:sp>
        <p:nvSpPr>
          <p:cNvPr id="98306" name="Notes Placeholder 2"/>
          <p:cNvSpPr>
            <a:spLocks noGrp="1"/>
          </p:cNvSpPr>
          <p:nvPr>
            <p:ph type="body" idx="1"/>
          </p:nvPr>
        </p:nvSpPr>
        <p:spPr>
          <a:noFill/>
          <a:ln/>
        </p:spPr>
        <p:txBody>
          <a:bodyPr/>
          <a:lstStyle/>
          <a:p>
            <a:endParaRPr lang="en-US" smtClean="0"/>
          </a:p>
        </p:txBody>
      </p:sp>
      <p:sp>
        <p:nvSpPr>
          <p:cNvPr id="98307" name="Slide Number Placeholder 3"/>
          <p:cNvSpPr>
            <a:spLocks noGrp="1"/>
          </p:cNvSpPr>
          <p:nvPr>
            <p:ph type="sldNum" sz="quarter" idx="5"/>
          </p:nvPr>
        </p:nvSpPr>
        <p:spPr>
          <a:noFill/>
        </p:spPr>
        <p:txBody>
          <a:bodyPr/>
          <a:lstStyle/>
          <a:p>
            <a:fld id="{56E16865-8C9F-49E9-83DB-61FF6CCAF860}" type="slidenum">
              <a:rPr lang="en-US" smtClean="0">
                <a:cs typeface="Arial" charset="0"/>
              </a:rPr>
              <a:pPr/>
              <a:t>41</a:t>
            </a:fld>
            <a:endParaRPr lang="en-US" smtClean="0">
              <a:cs typeface="Arial" charset="0"/>
            </a:endParaRPr>
          </a:p>
        </p:txBody>
      </p:sp>
      <p:sp>
        <p:nvSpPr>
          <p:cNvPr id="9830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a:ln/>
        </p:spPr>
      </p:sp>
      <p:sp>
        <p:nvSpPr>
          <p:cNvPr id="100354" name="Notes Placeholder 2"/>
          <p:cNvSpPr>
            <a:spLocks noGrp="1"/>
          </p:cNvSpPr>
          <p:nvPr>
            <p:ph type="body" idx="1"/>
          </p:nvPr>
        </p:nvSpPr>
        <p:spPr>
          <a:noFill/>
          <a:ln/>
        </p:spPr>
        <p:txBody>
          <a:bodyPr/>
          <a:lstStyle/>
          <a:p>
            <a:endParaRPr lang="en-US" smtClean="0"/>
          </a:p>
        </p:txBody>
      </p:sp>
      <p:sp>
        <p:nvSpPr>
          <p:cNvPr id="100355" name="Slide Number Placeholder 3"/>
          <p:cNvSpPr>
            <a:spLocks noGrp="1"/>
          </p:cNvSpPr>
          <p:nvPr>
            <p:ph type="sldNum" sz="quarter" idx="5"/>
          </p:nvPr>
        </p:nvSpPr>
        <p:spPr>
          <a:noFill/>
        </p:spPr>
        <p:txBody>
          <a:bodyPr/>
          <a:lstStyle/>
          <a:p>
            <a:fld id="{1E129F8B-DFB6-4BBC-A9D3-359317A2832A}" type="slidenum">
              <a:rPr lang="en-US" smtClean="0">
                <a:cs typeface="Arial" charset="0"/>
              </a:rPr>
              <a:pPr/>
              <a:t>42</a:t>
            </a:fld>
            <a:endParaRPr lang="en-US" smtClean="0">
              <a:cs typeface="Arial" charset="0"/>
            </a:endParaRPr>
          </a:p>
        </p:txBody>
      </p:sp>
      <p:sp>
        <p:nvSpPr>
          <p:cNvPr id="10035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a:ln/>
        </p:spPr>
      </p:sp>
      <p:sp>
        <p:nvSpPr>
          <p:cNvPr id="102402" name="Notes Placeholder 2"/>
          <p:cNvSpPr>
            <a:spLocks noGrp="1"/>
          </p:cNvSpPr>
          <p:nvPr>
            <p:ph type="body" idx="1"/>
          </p:nvPr>
        </p:nvSpPr>
        <p:spPr>
          <a:noFill/>
          <a:ln/>
        </p:spPr>
        <p:txBody>
          <a:bodyPr/>
          <a:lstStyle/>
          <a:p>
            <a:endParaRPr lang="en-US" smtClean="0"/>
          </a:p>
        </p:txBody>
      </p:sp>
      <p:sp>
        <p:nvSpPr>
          <p:cNvPr id="102403" name="Slide Number Placeholder 3"/>
          <p:cNvSpPr>
            <a:spLocks noGrp="1"/>
          </p:cNvSpPr>
          <p:nvPr>
            <p:ph type="sldNum" sz="quarter" idx="5"/>
          </p:nvPr>
        </p:nvSpPr>
        <p:spPr>
          <a:noFill/>
        </p:spPr>
        <p:txBody>
          <a:bodyPr/>
          <a:lstStyle/>
          <a:p>
            <a:fld id="{4B5925A9-E93B-48B5-AB95-99A498AEDD8B}" type="slidenum">
              <a:rPr lang="en-US" smtClean="0">
                <a:cs typeface="Arial" charset="0"/>
              </a:rPr>
              <a:pPr/>
              <a:t>43</a:t>
            </a:fld>
            <a:endParaRPr lang="en-US" smtClean="0">
              <a:cs typeface="Arial" charset="0"/>
            </a:endParaRPr>
          </a:p>
        </p:txBody>
      </p:sp>
      <p:sp>
        <p:nvSpPr>
          <p:cNvPr id="10240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a:ln/>
        </p:spPr>
      </p:sp>
      <p:sp>
        <p:nvSpPr>
          <p:cNvPr id="104450" name="Notes Placeholder 2"/>
          <p:cNvSpPr>
            <a:spLocks noGrp="1"/>
          </p:cNvSpPr>
          <p:nvPr>
            <p:ph type="body" idx="1"/>
          </p:nvPr>
        </p:nvSpPr>
        <p:spPr>
          <a:noFill/>
          <a:ln/>
        </p:spPr>
        <p:txBody>
          <a:bodyPr/>
          <a:lstStyle/>
          <a:p>
            <a:endParaRPr lang="en-US" smtClean="0"/>
          </a:p>
        </p:txBody>
      </p:sp>
      <p:sp>
        <p:nvSpPr>
          <p:cNvPr id="104451" name="Slide Number Placeholder 3"/>
          <p:cNvSpPr>
            <a:spLocks noGrp="1"/>
          </p:cNvSpPr>
          <p:nvPr>
            <p:ph type="sldNum" sz="quarter" idx="5"/>
          </p:nvPr>
        </p:nvSpPr>
        <p:spPr>
          <a:noFill/>
        </p:spPr>
        <p:txBody>
          <a:bodyPr/>
          <a:lstStyle/>
          <a:p>
            <a:fld id="{B078C964-99FF-4107-A7E5-ECE17C2F8D5B}" type="slidenum">
              <a:rPr lang="en-US" smtClean="0">
                <a:cs typeface="Arial" charset="0"/>
              </a:rPr>
              <a:pPr/>
              <a:t>44</a:t>
            </a:fld>
            <a:endParaRPr lang="en-US" smtClean="0">
              <a:cs typeface="Arial" charset="0"/>
            </a:endParaRPr>
          </a:p>
        </p:txBody>
      </p:sp>
      <p:sp>
        <p:nvSpPr>
          <p:cNvPr id="10445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a:ln/>
        </p:spPr>
      </p:sp>
      <p:sp>
        <p:nvSpPr>
          <p:cNvPr id="106498" name="Notes Placeholder 2"/>
          <p:cNvSpPr>
            <a:spLocks noGrp="1"/>
          </p:cNvSpPr>
          <p:nvPr>
            <p:ph type="body" idx="1"/>
          </p:nvPr>
        </p:nvSpPr>
        <p:spPr>
          <a:noFill/>
          <a:ln/>
        </p:spPr>
        <p:txBody>
          <a:bodyPr/>
          <a:lstStyle/>
          <a:p>
            <a:endParaRPr lang="en-US" smtClean="0"/>
          </a:p>
        </p:txBody>
      </p:sp>
      <p:sp>
        <p:nvSpPr>
          <p:cNvPr id="106499" name="Slide Number Placeholder 3"/>
          <p:cNvSpPr>
            <a:spLocks noGrp="1"/>
          </p:cNvSpPr>
          <p:nvPr>
            <p:ph type="sldNum" sz="quarter" idx="5"/>
          </p:nvPr>
        </p:nvSpPr>
        <p:spPr>
          <a:noFill/>
        </p:spPr>
        <p:txBody>
          <a:bodyPr/>
          <a:lstStyle/>
          <a:p>
            <a:fld id="{91C6E971-D535-4B67-B580-BF3FEF5036CF}" type="slidenum">
              <a:rPr lang="en-US" smtClean="0">
                <a:cs typeface="Arial" charset="0"/>
              </a:rPr>
              <a:pPr/>
              <a:t>45</a:t>
            </a:fld>
            <a:endParaRPr lang="en-US" smtClean="0">
              <a:cs typeface="Arial" charset="0"/>
            </a:endParaRPr>
          </a:p>
        </p:txBody>
      </p:sp>
      <p:sp>
        <p:nvSpPr>
          <p:cNvPr id="10650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ln/>
        </p:spPr>
      </p:sp>
      <p:sp>
        <p:nvSpPr>
          <p:cNvPr id="108546" name="Notes Placeholder 2"/>
          <p:cNvSpPr>
            <a:spLocks noGrp="1"/>
          </p:cNvSpPr>
          <p:nvPr>
            <p:ph type="body" idx="1"/>
          </p:nvPr>
        </p:nvSpPr>
        <p:spPr>
          <a:noFill/>
          <a:ln/>
        </p:spPr>
        <p:txBody>
          <a:bodyPr/>
          <a:lstStyle/>
          <a:p>
            <a:endParaRPr lang="en-US" smtClean="0"/>
          </a:p>
        </p:txBody>
      </p:sp>
      <p:sp>
        <p:nvSpPr>
          <p:cNvPr id="108547" name="Slide Number Placeholder 3"/>
          <p:cNvSpPr>
            <a:spLocks noGrp="1"/>
          </p:cNvSpPr>
          <p:nvPr>
            <p:ph type="sldNum" sz="quarter" idx="5"/>
          </p:nvPr>
        </p:nvSpPr>
        <p:spPr>
          <a:noFill/>
        </p:spPr>
        <p:txBody>
          <a:bodyPr/>
          <a:lstStyle/>
          <a:p>
            <a:fld id="{42A331AE-89FD-4A09-908C-CD0BD9BB6C99}" type="slidenum">
              <a:rPr lang="en-US" smtClean="0">
                <a:cs typeface="Arial" charset="0"/>
              </a:rPr>
              <a:pPr/>
              <a:t>46</a:t>
            </a:fld>
            <a:endParaRPr lang="en-US" smtClean="0">
              <a:cs typeface="Arial" charset="0"/>
            </a:endParaRPr>
          </a:p>
        </p:txBody>
      </p:sp>
      <p:sp>
        <p:nvSpPr>
          <p:cNvPr id="10854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ln/>
        </p:spPr>
      </p:sp>
      <p:sp>
        <p:nvSpPr>
          <p:cNvPr id="110594" name="Notes Placeholder 2"/>
          <p:cNvSpPr>
            <a:spLocks noGrp="1"/>
          </p:cNvSpPr>
          <p:nvPr>
            <p:ph type="body" idx="1"/>
          </p:nvPr>
        </p:nvSpPr>
        <p:spPr>
          <a:noFill/>
          <a:ln/>
        </p:spPr>
        <p:txBody>
          <a:bodyPr/>
          <a:lstStyle/>
          <a:p>
            <a:endParaRPr lang="en-US" smtClean="0"/>
          </a:p>
        </p:txBody>
      </p:sp>
      <p:sp>
        <p:nvSpPr>
          <p:cNvPr id="110595" name="Slide Number Placeholder 3"/>
          <p:cNvSpPr>
            <a:spLocks noGrp="1"/>
          </p:cNvSpPr>
          <p:nvPr>
            <p:ph type="sldNum" sz="quarter" idx="5"/>
          </p:nvPr>
        </p:nvSpPr>
        <p:spPr>
          <a:noFill/>
        </p:spPr>
        <p:txBody>
          <a:bodyPr/>
          <a:lstStyle/>
          <a:p>
            <a:fld id="{7366BDC7-E589-4BB1-91E3-1F0CD481B555}" type="slidenum">
              <a:rPr lang="en-US" smtClean="0">
                <a:cs typeface="Arial" charset="0"/>
              </a:rPr>
              <a:pPr/>
              <a:t>47</a:t>
            </a:fld>
            <a:endParaRPr lang="en-US" smtClean="0">
              <a:cs typeface="Arial" charset="0"/>
            </a:endParaRPr>
          </a:p>
        </p:txBody>
      </p:sp>
      <p:sp>
        <p:nvSpPr>
          <p:cNvPr id="11059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a:ln/>
        </p:spPr>
      </p:sp>
      <p:sp>
        <p:nvSpPr>
          <p:cNvPr id="112642" name="Notes Placeholder 2"/>
          <p:cNvSpPr>
            <a:spLocks noGrp="1"/>
          </p:cNvSpPr>
          <p:nvPr>
            <p:ph type="body" idx="1"/>
          </p:nvPr>
        </p:nvSpPr>
        <p:spPr>
          <a:noFill/>
          <a:ln/>
        </p:spPr>
        <p:txBody>
          <a:bodyPr/>
          <a:lstStyle/>
          <a:p>
            <a:endParaRPr lang="en-US" smtClean="0"/>
          </a:p>
        </p:txBody>
      </p:sp>
      <p:sp>
        <p:nvSpPr>
          <p:cNvPr id="112643" name="Slide Number Placeholder 3"/>
          <p:cNvSpPr>
            <a:spLocks noGrp="1"/>
          </p:cNvSpPr>
          <p:nvPr>
            <p:ph type="sldNum" sz="quarter" idx="5"/>
          </p:nvPr>
        </p:nvSpPr>
        <p:spPr>
          <a:noFill/>
        </p:spPr>
        <p:txBody>
          <a:bodyPr/>
          <a:lstStyle/>
          <a:p>
            <a:fld id="{5451EB17-A4CB-46BB-A21F-7B6C0EC474FE}" type="slidenum">
              <a:rPr lang="en-US" smtClean="0">
                <a:cs typeface="Arial" charset="0"/>
              </a:rPr>
              <a:pPr/>
              <a:t>48</a:t>
            </a:fld>
            <a:endParaRPr lang="en-US" smtClean="0">
              <a:cs typeface="Arial" charset="0"/>
            </a:endParaRPr>
          </a:p>
        </p:txBody>
      </p:sp>
      <p:sp>
        <p:nvSpPr>
          <p:cNvPr id="11264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a:ln/>
        </p:spPr>
      </p:sp>
      <p:sp>
        <p:nvSpPr>
          <p:cNvPr id="114690" name="Notes Placeholder 2"/>
          <p:cNvSpPr>
            <a:spLocks noGrp="1"/>
          </p:cNvSpPr>
          <p:nvPr>
            <p:ph type="body" idx="1"/>
          </p:nvPr>
        </p:nvSpPr>
        <p:spPr>
          <a:noFill/>
          <a:ln/>
        </p:spPr>
        <p:txBody>
          <a:bodyPr/>
          <a:lstStyle/>
          <a:p>
            <a:endParaRPr lang="en-US" smtClean="0"/>
          </a:p>
        </p:txBody>
      </p:sp>
      <p:sp>
        <p:nvSpPr>
          <p:cNvPr id="114691" name="Slide Number Placeholder 3"/>
          <p:cNvSpPr>
            <a:spLocks noGrp="1"/>
          </p:cNvSpPr>
          <p:nvPr>
            <p:ph type="sldNum" sz="quarter" idx="5"/>
          </p:nvPr>
        </p:nvSpPr>
        <p:spPr>
          <a:noFill/>
        </p:spPr>
        <p:txBody>
          <a:bodyPr/>
          <a:lstStyle/>
          <a:p>
            <a:fld id="{6C020469-BF31-4152-A44D-9DA006E793A3}" type="slidenum">
              <a:rPr lang="en-US" smtClean="0">
                <a:cs typeface="Arial" charset="0"/>
              </a:rPr>
              <a:pPr/>
              <a:t>49</a:t>
            </a:fld>
            <a:endParaRPr lang="en-US" smtClean="0">
              <a:cs typeface="Arial" charset="0"/>
            </a:endParaRPr>
          </a:p>
        </p:txBody>
      </p:sp>
      <p:sp>
        <p:nvSpPr>
          <p:cNvPr id="11469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en-US" smtClean="0"/>
          </a:p>
        </p:txBody>
      </p:sp>
      <p:sp>
        <p:nvSpPr>
          <p:cNvPr id="24579" name="Slide Number Placeholder 3"/>
          <p:cNvSpPr>
            <a:spLocks noGrp="1"/>
          </p:cNvSpPr>
          <p:nvPr>
            <p:ph type="sldNum" sz="quarter" idx="5"/>
          </p:nvPr>
        </p:nvSpPr>
        <p:spPr>
          <a:noFill/>
        </p:spPr>
        <p:txBody>
          <a:bodyPr/>
          <a:lstStyle/>
          <a:p>
            <a:fld id="{C71DCDEC-9EE8-4712-95F7-EA8A731C4074}" type="slidenum">
              <a:rPr lang="en-US" smtClean="0">
                <a:cs typeface="Arial" charset="0"/>
              </a:rPr>
              <a:pPr/>
              <a:t>5</a:t>
            </a:fld>
            <a:endParaRPr lang="en-US" smtClean="0">
              <a:cs typeface="Arial" charset="0"/>
            </a:endParaRPr>
          </a:p>
        </p:txBody>
      </p:sp>
      <p:sp>
        <p:nvSpPr>
          <p:cNvPr id="24580"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4A70D911-B437-4E8B-976C-18466462ACCD}" type="slidenum">
              <a:rPr lang="en-US" smtClean="0">
                <a:cs typeface="Arial" charset="0"/>
              </a:rPr>
              <a:pPr/>
              <a:t>6</a:t>
            </a:fld>
            <a:endParaRPr lang="en-US" smtClean="0">
              <a:cs typeface="Arial" charset="0"/>
            </a:endParaRPr>
          </a:p>
        </p:txBody>
      </p:sp>
      <p:sp>
        <p:nvSpPr>
          <p:cNvPr id="26628"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smtClean="0"/>
          </a:p>
        </p:txBody>
      </p:sp>
      <p:sp>
        <p:nvSpPr>
          <p:cNvPr id="28675" name="Slide Number Placeholder 3"/>
          <p:cNvSpPr>
            <a:spLocks noGrp="1"/>
          </p:cNvSpPr>
          <p:nvPr>
            <p:ph type="sldNum" sz="quarter" idx="5"/>
          </p:nvPr>
        </p:nvSpPr>
        <p:spPr>
          <a:noFill/>
        </p:spPr>
        <p:txBody>
          <a:bodyPr/>
          <a:lstStyle/>
          <a:p>
            <a:fld id="{3A195D6E-BF82-472F-8074-B67FE32A2F60}" type="slidenum">
              <a:rPr lang="en-US" smtClean="0">
                <a:cs typeface="Arial" charset="0"/>
              </a:rPr>
              <a:pPr/>
              <a:t>7</a:t>
            </a:fld>
            <a:endParaRPr lang="en-US" smtClean="0">
              <a:cs typeface="Arial" charset="0"/>
            </a:endParaRPr>
          </a:p>
        </p:txBody>
      </p:sp>
      <p:sp>
        <p:nvSpPr>
          <p:cNvPr id="28676"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smtClean="0"/>
          </a:p>
        </p:txBody>
      </p:sp>
      <p:sp>
        <p:nvSpPr>
          <p:cNvPr id="30723" name="Slide Number Placeholder 3"/>
          <p:cNvSpPr>
            <a:spLocks noGrp="1"/>
          </p:cNvSpPr>
          <p:nvPr>
            <p:ph type="sldNum" sz="quarter" idx="5"/>
          </p:nvPr>
        </p:nvSpPr>
        <p:spPr>
          <a:noFill/>
        </p:spPr>
        <p:txBody>
          <a:bodyPr/>
          <a:lstStyle/>
          <a:p>
            <a:fld id="{1BA8FB72-3279-4098-97C7-F39801D7A337}" type="slidenum">
              <a:rPr lang="en-US" smtClean="0">
                <a:cs typeface="Arial" charset="0"/>
              </a:rPr>
              <a:pPr/>
              <a:t>8</a:t>
            </a:fld>
            <a:endParaRPr lang="en-US" smtClean="0">
              <a:cs typeface="Arial" charset="0"/>
            </a:endParaRPr>
          </a:p>
        </p:txBody>
      </p:sp>
      <p:sp>
        <p:nvSpPr>
          <p:cNvPr id="30724"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smtClean="0"/>
          </a:p>
        </p:txBody>
      </p:sp>
      <p:sp>
        <p:nvSpPr>
          <p:cNvPr id="32771" name="Slide Number Placeholder 3"/>
          <p:cNvSpPr>
            <a:spLocks noGrp="1"/>
          </p:cNvSpPr>
          <p:nvPr>
            <p:ph type="sldNum" sz="quarter" idx="5"/>
          </p:nvPr>
        </p:nvSpPr>
        <p:spPr>
          <a:noFill/>
        </p:spPr>
        <p:txBody>
          <a:bodyPr/>
          <a:lstStyle/>
          <a:p>
            <a:fld id="{596BAEF9-BF83-44BC-8421-A25880F6CA81}" type="slidenum">
              <a:rPr lang="en-US" smtClean="0">
                <a:cs typeface="Arial" charset="0"/>
              </a:rPr>
              <a:pPr/>
              <a:t>9</a:t>
            </a:fld>
            <a:endParaRPr lang="en-US" smtClean="0">
              <a:cs typeface="Arial" charset="0"/>
            </a:endParaRPr>
          </a:p>
        </p:txBody>
      </p:sp>
      <p:sp>
        <p:nvSpPr>
          <p:cNvPr id="32772" name="Footer Placeholder 4"/>
          <p:cNvSpPr>
            <a:spLocks noGrp="1"/>
          </p:cNvSpPr>
          <p:nvPr>
            <p:ph type="ftr" sz="quarter" idx="4"/>
          </p:nvPr>
        </p:nvSpPr>
        <p:spPr>
          <a:noFill/>
        </p:spPr>
        <p:txBody>
          <a:bodyPr/>
          <a:lstStyle/>
          <a:p>
            <a:r>
              <a:rPr lang="en-US">
                <a:cs typeface="Arial" charset="0"/>
              </a:rPr>
              <a:t>OFL Women's Summit - December 2012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933EC37E-CC02-4778-829F-A703A6587EF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5DC3546-2A7C-4249-ACBB-E4041C260F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6ACB7FF-1B9D-431E-B195-5361D1D1B2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483BDCB-8187-42F1-B559-7BD5E733381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C22FE00-994F-473A-A3F4-A86939863F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3624D83-5397-477E-8C9B-F61FFBE2D5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F82A4AA1-E1AD-402D-9B31-646FF3A044AA}"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7FA393C-942D-424B-9643-CE3AAB9D3C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72EAD0F3-6899-484E-B230-1A4ECBB09F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3896BFD-2F19-4669-903B-B67F0F2B82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F428B3E-45C7-4829-BAC0-3630CDB3B8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cs typeface="+mn-cs"/>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cs typeface="+mn-cs"/>
              </a:defRPr>
            </a:lvl1pPr>
          </a:lstStyle>
          <a:p>
            <a:pPr>
              <a:defRPr/>
            </a:pPr>
            <a:fld id="{46A9646F-8CDA-469D-9012-06D056DAA7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 id="2147483713" r:id="rId3"/>
    <p:sldLayoutId id="2147483712" r:id="rId4"/>
    <p:sldLayoutId id="2147483716" r:id="rId5"/>
    <p:sldLayoutId id="2147483717" r:id="rId6"/>
    <p:sldLayoutId id="2147483711" r:id="rId7"/>
    <p:sldLayoutId id="2147483710" r:id="rId8"/>
    <p:sldLayoutId id="2147483709" r:id="rId9"/>
    <p:sldLayoutId id="2147483708" r:id="rId10"/>
    <p:sldLayoutId id="2147483707"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9BBB59"/>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9BBB59"/>
        </a:buClr>
        <a:buFont typeface="Georgia" pitchFamily="18" charset="0"/>
        <a:buChar char="▫"/>
        <a:defRPr sz="2000" kern="1200">
          <a:solidFill>
            <a:srgbClr val="9BBB59"/>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omenunions.apps01.yorku.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990600"/>
            <a:ext cx="7620000" cy="1676400"/>
          </a:xfrm>
        </p:spPr>
        <p:txBody>
          <a:bodyPr>
            <a:normAutofit fontScale="90000"/>
          </a:bodyPr>
          <a:lstStyle/>
          <a:p>
            <a:pPr algn="ctr" fontAlgn="auto">
              <a:spcAft>
                <a:spcPts val="0"/>
              </a:spcAft>
              <a:defRPr/>
            </a:pPr>
            <a:r>
              <a:rPr lang="en-US" sz="2700" dirty="0" smtClean="0">
                <a:latin typeface="Georgia" pitchFamily="18" charset="0"/>
              </a:rPr>
              <a:t/>
            </a:r>
            <a:br>
              <a:rPr lang="en-US" sz="2700" dirty="0" smtClean="0">
                <a:latin typeface="Georgia" pitchFamily="18" charset="0"/>
              </a:rPr>
            </a:br>
            <a:r>
              <a:rPr lang="en-US" sz="2700" dirty="0" smtClean="0">
                <a:latin typeface="Georgia" pitchFamily="18" charset="0"/>
              </a:rPr>
              <a:t/>
            </a:r>
            <a:br>
              <a:rPr lang="en-US" sz="2700" dirty="0" smtClean="0">
                <a:latin typeface="Georgia" pitchFamily="18" charset="0"/>
              </a:rPr>
            </a:br>
            <a:r>
              <a:rPr lang="en-US" sz="2700" dirty="0" smtClean="0">
                <a:latin typeface="Georgia" pitchFamily="18" charset="0"/>
              </a:rPr>
              <a:t/>
            </a:r>
            <a:br>
              <a:rPr lang="en-US" sz="2700" dirty="0" smtClean="0">
                <a:latin typeface="Georgia" pitchFamily="18" charset="0"/>
              </a:rPr>
            </a:br>
            <a:r>
              <a:rPr lang="en-US" sz="4000" b="1" dirty="0" smtClean="0">
                <a:solidFill>
                  <a:srgbClr val="CC0000"/>
                </a:solidFill>
                <a:latin typeface="Georgia" pitchFamily="18" charset="0"/>
              </a:rPr>
              <a:t>Leadership, Feminism and Equality in Unions in Canada</a:t>
            </a:r>
          </a:p>
        </p:txBody>
      </p:sp>
      <p:pic>
        <p:nvPicPr>
          <p:cNvPr id="15362" name="Picture 8" descr="C:\Documents and Settings\mcphaim\Local Settings\Temporary Internet Files\Content.Outlook\QFALYKYM\Rosie.jpg"/>
          <p:cNvPicPr>
            <a:picLocks noChangeAspect="1" noChangeArrowheads="1"/>
          </p:cNvPicPr>
          <p:nvPr/>
        </p:nvPicPr>
        <p:blipFill>
          <a:blip r:embed="rId3"/>
          <a:srcRect t="-2" b="18491"/>
          <a:stretch>
            <a:fillRect/>
          </a:stretch>
        </p:blipFill>
        <p:spPr bwMode="auto">
          <a:xfrm>
            <a:off x="228600" y="3946525"/>
            <a:ext cx="2409825" cy="2459038"/>
          </a:xfrm>
          <a:prstGeom prst="rect">
            <a:avLst/>
          </a:prstGeom>
          <a:noFill/>
          <a:ln w="9525">
            <a:noFill/>
            <a:miter lim="800000"/>
            <a:headEnd/>
            <a:tailEnd/>
          </a:ln>
        </p:spPr>
      </p:pic>
      <p:sp>
        <p:nvSpPr>
          <p:cNvPr id="4" name="Rectangular Callout 3"/>
          <p:cNvSpPr/>
          <p:nvPr/>
        </p:nvSpPr>
        <p:spPr>
          <a:xfrm>
            <a:off x="1676400" y="3200400"/>
            <a:ext cx="2362200" cy="1066800"/>
          </a:xfrm>
          <a:prstGeom prst="wedgeRectCallout">
            <a:avLst>
              <a:gd name="adj1" fmla="val -60833"/>
              <a:gd name="adj2" fmla="val 88214"/>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000" i="1" dirty="0"/>
              <a:t>Are we there yet?</a:t>
            </a:r>
            <a:endParaRPr lang="en-US" sz="2000" i="1" dirty="0"/>
          </a:p>
        </p:txBody>
      </p:sp>
      <p:pic>
        <p:nvPicPr>
          <p:cNvPr id="15364" name="Picture 11" descr="C:\Documents and Settings\Marg\My Documents\Downloads\rosieWork_by.jpg"/>
          <p:cNvPicPr>
            <a:picLocks noChangeAspect="1" noChangeArrowheads="1"/>
          </p:cNvPicPr>
          <p:nvPr/>
        </p:nvPicPr>
        <p:blipFill>
          <a:blip r:embed="rId4"/>
          <a:srcRect l="7999" t="-3107" r="-8002" b="80017"/>
          <a:stretch>
            <a:fillRect/>
          </a:stretch>
        </p:blipFill>
        <p:spPr bwMode="auto">
          <a:xfrm>
            <a:off x="0" y="6405563"/>
            <a:ext cx="9906000" cy="457200"/>
          </a:xfrm>
          <a:prstGeom prst="rect">
            <a:avLst/>
          </a:prstGeom>
          <a:noFill/>
          <a:ln w="9525">
            <a:noFill/>
            <a:miter lim="800000"/>
            <a:headEnd/>
            <a:tailEnd/>
          </a:ln>
        </p:spPr>
      </p:pic>
      <p:sp>
        <p:nvSpPr>
          <p:cNvPr id="2" name="TextBox 1"/>
          <p:cNvSpPr txBox="1"/>
          <p:nvPr/>
        </p:nvSpPr>
        <p:spPr>
          <a:xfrm>
            <a:off x="3124200" y="4724400"/>
            <a:ext cx="5524500" cy="1323975"/>
          </a:xfrm>
          <a:prstGeom prst="rect">
            <a:avLst/>
          </a:prstGeom>
          <a:noFill/>
        </p:spPr>
        <p:txBody>
          <a:bodyPr>
            <a:spAutoFit/>
          </a:bodyPr>
          <a:lstStyle/>
          <a:p>
            <a:pPr eaLnBrk="0" hangingPunct="0">
              <a:defRPr/>
            </a:pPr>
            <a:r>
              <a:rPr lang="en-US" dirty="0">
                <a:solidFill>
                  <a:schemeClr val="accent2"/>
                </a:solidFill>
                <a:latin typeface="+mn-lt"/>
                <a:cs typeface="+mn-cs"/>
              </a:rPr>
              <a:t>OFL </a:t>
            </a:r>
            <a:r>
              <a:rPr lang="en-US" dirty="0">
                <a:solidFill>
                  <a:schemeClr val="accent2"/>
                </a:solidFill>
                <a:latin typeface="+mn-lt"/>
                <a:cs typeface="+mn-cs"/>
              </a:rPr>
              <a:t>Women's Leadership </a:t>
            </a:r>
            <a:r>
              <a:rPr lang="en-US" dirty="0">
                <a:solidFill>
                  <a:schemeClr val="accent2"/>
                </a:solidFill>
                <a:latin typeface="+mn-lt"/>
                <a:cs typeface="+mn-cs"/>
              </a:rPr>
              <a:t>Summit</a:t>
            </a:r>
          </a:p>
          <a:p>
            <a:pPr eaLnBrk="0" hangingPunct="0">
              <a:defRPr/>
            </a:pPr>
            <a:r>
              <a:rPr lang="en-US" dirty="0">
                <a:solidFill>
                  <a:schemeClr val="accent2"/>
                </a:solidFill>
                <a:latin typeface="+mn-lt"/>
                <a:cs typeface="+mn-cs"/>
              </a:rPr>
              <a:t>Barrie</a:t>
            </a:r>
            <a:r>
              <a:rPr lang="en-US" dirty="0">
                <a:solidFill>
                  <a:schemeClr val="accent2"/>
                </a:solidFill>
                <a:latin typeface="+mn-lt"/>
                <a:cs typeface="+mn-cs"/>
              </a:rPr>
              <a:t>, December </a:t>
            </a:r>
            <a:r>
              <a:rPr lang="en-US" dirty="0">
                <a:solidFill>
                  <a:schemeClr val="accent2"/>
                </a:solidFill>
                <a:latin typeface="+mn-lt"/>
                <a:cs typeface="+mn-cs"/>
              </a:rPr>
              <a:t>2012</a:t>
            </a:r>
          </a:p>
          <a:p>
            <a:pPr eaLnBrk="0" hangingPunct="0">
              <a:defRPr/>
            </a:pPr>
            <a:endParaRPr lang="en-US" sz="800" dirty="0">
              <a:solidFill>
                <a:schemeClr val="accent2"/>
              </a:solidFill>
              <a:latin typeface="+mn-lt"/>
              <a:cs typeface="+mn-cs"/>
            </a:endParaRPr>
          </a:p>
          <a:p>
            <a:pPr eaLnBrk="0" hangingPunct="0">
              <a:defRPr/>
            </a:pPr>
            <a:r>
              <a:rPr lang="en-US" dirty="0">
                <a:solidFill>
                  <a:schemeClr val="accent2"/>
                </a:solidFill>
                <a:latin typeface="+mn-lt"/>
                <a:cs typeface="+mn-cs"/>
              </a:rPr>
              <a:t>Presentation by Linda Briskin &amp; Margaret McPhail</a:t>
            </a:r>
            <a:r>
              <a:rPr lang="en-US" dirty="0">
                <a:solidFill>
                  <a:schemeClr val="accent2"/>
                </a:solidFill>
                <a:latin typeface="+mn-lt"/>
                <a:cs typeface="+mn-cs"/>
              </a:rPr>
              <a:t/>
            </a:r>
            <a:br>
              <a:rPr lang="en-US" dirty="0">
                <a:solidFill>
                  <a:schemeClr val="accent2"/>
                </a:solidFill>
                <a:latin typeface="+mn-lt"/>
                <a:cs typeface="+mn-cs"/>
              </a:rPr>
            </a:br>
            <a:endParaRPr lang="en-US" dirty="0">
              <a:solidFill>
                <a:schemeClr val="accent2"/>
              </a:solidFill>
              <a:latin typeface="+mn-lt"/>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9" name="Text Placeholder 8"/>
          <p:cNvSpPr>
            <a:spLocks noGrp="1"/>
          </p:cNvSpPr>
          <p:nvPr>
            <p:ph idx="1"/>
          </p:nvPr>
        </p:nvSpPr>
        <p:spPr>
          <a:xfrm>
            <a:off x="533400" y="2057400"/>
            <a:ext cx="8153400" cy="4324350"/>
          </a:xfrm>
        </p:spPr>
        <p:txBody>
          <a:bodyPr>
            <a:noAutofit/>
          </a:bodyPr>
          <a:lstStyle/>
          <a:p>
            <a:pPr marL="457200" indent="-347663" fontAlgn="auto">
              <a:spcAft>
                <a:spcPts val="0"/>
              </a:spcAft>
              <a:buClr>
                <a:schemeClr val="accent3"/>
              </a:buClr>
              <a:buFont typeface="Wingdings" pitchFamily="2" charset="2"/>
              <a:buChar char="Ø"/>
              <a:defRPr/>
            </a:pPr>
            <a:r>
              <a:rPr lang="en-US" sz="2400" dirty="0" smtClean="0">
                <a:solidFill>
                  <a:srgbClr val="CC0000"/>
                </a:solidFill>
              </a:rPr>
              <a:t>Marginalization</a:t>
            </a:r>
            <a:endParaRPr lang="en-US" sz="2400" dirty="0">
              <a:solidFill>
                <a:srgbClr val="CC0000"/>
              </a:solidFill>
            </a:endParaRPr>
          </a:p>
          <a:p>
            <a:pPr marL="745045" lvl="1" indent="-342900" fontAlgn="auto">
              <a:spcAft>
                <a:spcPts val="0"/>
              </a:spcAft>
              <a:buFont typeface="Georgia"/>
              <a:buChar char="▫"/>
              <a:defRPr/>
            </a:pPr>
            <a:r>
              <a:rPr lang="en-US" sz="2400" dirty="0" smtClean="0"/>
              <a:t>Experiences of Aboriginal, </a:t>
            </a:r>
            <a:r>
              <a:rPr lang="en-US" sz="2400" dirty="0" err="1" smtClean="0"/>
              <a:t>racialized</a:t>
            </a:r>
            <a:r>
              <a:rPr lang="en-US" sz="2400" dirty="0" smtClean="0"/>
              <a:t> &amp; young women</a:t>
            </a:r>
          </a:p>
          <a:p>
            <a:pPr marL="402145" lvl="1" indent="0" fontAlgn="auto">
              <a:spcAft>
                <a:spcPts val="0"/>
              </a:spcAft>
              <a:buFont typeface="Georgia"/>
              <a:buNone/>
              <a:defRPr/>
            </a:pPr>
            <a:endParaRPr lang="en-US" sz="2000" dirty="0"/>
          </a:p>
          <a:p>
            <a:pPr marL="122238" lvl="1" indent="0" fontAlgn="auto">
              <a:spcAft>
                <a:spcPts val="0"/>
              </a:spcAft>
              <a:buFont typeface="Georgia"/>
              <a:buNone/>
              <a:defRPr/>
            </a:pPr>
            <a:r>
              <a:rPr lang="en-US" sz="2400" dirty="0" smtClean="0"/>
              <a:t>“</a:t>
            </a:r>
            <a:r>
              <a:rPr lang="en-US" sz="2400" i="1" dirty="0" smtClean="0"/>
              <a:t>Speaking </a:t>
            </a:r>
            <a:r>
              <a:rPr lang="en-US" sz="2400" i="1" dirty="0"/>
              <a:t>as a </a:t>
            </a:r>
            <a:r>
              <a:rPr lang="en-US" sz="2400" i="1" dirty="0" err="1"/>
              <a:t>racialized</a:t>
            </a:r>
            <a:r>
              <a:rPr lang="en-US" sz="2400" i="1" dirty="0"/>
              <a:t> women, I know that </a:t>
            </a:r>
            <a:r>
              <a:rPr lang="en-US" sz="2400" i="1" dirty="0" err="1"/>
              <a:t>racialized</a:t>
            </a:r>
            <a:r>
              <a:rPr lang="en-US" sz="2400" i="1" dirty="0"/>
              <a:t> women have said, ‘You know what? We’re tired of being marginalized and, if we challenge the </a:t>
            </a:r>
            <a:r>
              <a:rPr lang="en-US" sz="2400" i="1" dirty="0" err="1"/>
              <a:t>labour</a:t>
            </a:r>
            <a:r>
              <a:rPr lang="en-US" sz="2400" i="1" dirty="0"/>
              <a:t> movement, being completely written off and having whatever we’re putting forward being completely undermined</a:t>
            </a:r>
            <a:r>
              <a:rPr lang="en-US" sz="2400" i="1" dirty="0" smtClean="0"/>
              <a:t>.”</a:t>
            </a:r>
            <a:endParaRPr lang="en-US" sz="2400" dirty="0" smtClean="0"/>
          </a:p>
        </p:txBody>
      </p:sp>
      <p:pic>
        <p:nvPicPr>
          <p:cNvPr id="3379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9" name="Text Placeholder 8"/>
          <p:cNvSpPr>
            <a:spLocks noGrp="1"/>
          </p:cNvSpPr>
          <p:nvPr>
            <p:ph idx="1"/>
          </p:nvPr>
        </p:nvSpPr>
        <p:spPr>
          <a:xfrm>
            <a:off x="609600" y="2133600"/>
            <a:ext cx="8001000" cy="4324350"/>
          </a:xfrm>
        </p:spPr>
        <p:txBody>
          <a:bodyPr>
            <a:normAutofit/>
          </a:bodyPr>
          <a:lstStyle/>
          <a:p>
            <a:pPr marL="457200" indent="-347663" fontAlgn="auto">
              <a:spcAft>
                <a:spcPts val="0"/>
              </a:spcAft>
              <a:buClr>
                <a:schemeClr val="accent3"/>
              </a:buClr>
              <a:buFont typeface="Wingdings" pitchFamily="2" charset="2"/>
              <a:buChar char="Ø"/>
              <a:defRPr/>
            </a:pPr>
            <a:r>
              <a:rPr lang="en-US" sz="2400" dirty="0" smtClean="0">
                <a:solidFill>
                  <a:srgbClr val="CC0000"/>
                </a:solidFill>
              </a:rPr>
              <a:t>A culture of fear</a:t>
            </a:r>
          </a:p>
          <a:p>
            <a:pPr marL="685800" lvl="1" indent="-228600" fontAlgn="auto">
              <a:spcAft>
                <a:spcPts val="0"/>
              </a:spcAft>
              <a:buFont typeface="Georgia"/>
              <a:buChar char="▫"/>
              <a:defRPr/>
            </a:pPr>
            <a:r>
              <a:rPr lang="en-CA" sz="2400" dirty="0" smtClean="0"/>
              <a:t>Chilling </a:t>
            </a:r>
            <a:r>
              <a:rPr lang="en-CA" sz="2400" dirty="0"/>
              <a:t>effect on </a:t>
            </a:r>
            <a:r>
              <a:rPr lang="en-CA" sz="2400" dirty="0" smtClean="0"/>
              <a:t>activists</a:t>
            </a:r>
          </a:p>
          <a:p>
            <a:pPr marL="457200" lvl="1" indent="0" fontAlgn="auto">
              <a:spcAft>
                <a:spcPts val="0"/>
              </a:spcAft>
              <a:buFont typeface="Georgia"/>
              <a:buNone/>
              <a:defRPr/>
            </a:pPr>
            <a:endParaRPr lang="en-CA" sz="1200" dirty="0" smtClean="0"/>
          </a:p>
          <a:p>
            <a:pPr marL="122238" lvl="1" indent="0" fontAlgn="auto">
              <a:spcAft>
                <a:spcPts val="0"/>
              </a:spcAft>
              <a:buFont typeface="Georgia"/>
              <a:buNone/>
              <a:defRPr/>
            </a:pPr>
            <a:r>
              <a:rPr lang="en-CA" sz="2400" i="1" dirty="0" smtClean="0"/>
              <a:t>“Women … are ducking for cover. They won’t challenge the bullying because they don’t want to be targets.”</a:t>
            </a:r>
          </a:p>
          <a:p>
            <a:pPr marL="457200" lvl="1" indent="0" fontAlgn="auto">
              <a:spcAft>
                <a:spcPts val="0"/>
              </a:spcAft>
              <a:buFont typeface="Georgia"/>
              <a:buNone/>
              <a:defRPr/>
            </a:pPr>
            <a:endParaRPr lang="en-US" sz="2400" i="1" dirty="0" smtClean="0"/>
          </a:p>
        </p:txBody>
      </p:sp>
      <p:pic>
        <p:nvPicPr>
          <p:cNvPr id="3584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9" name="Text Placeholder 8"/>
          <p:cNvSpPr>
            <a:spLocks noGrp="1"/>
          </p:cNvSpPr>
          <p:nvPr>
            <p:ph idx="1"/>
          </p:nvPr>
        </p:nvSpPr>
        <p:spPr>
          <a:xfrm>
            <a:off x="609600" y="2133600"/>
            <a:ext cx="8001000" cy="4324350"/>
          </a:xfrm>
        </p:spPr>
        <p:txBody>
          <a:bodyPr>
            <a:normAutofit/>
          </a:bodyPr>
          <a:lstStyle/>
          <a:p>
            <a:pPr marL="457200" indent="-347663" fontAlgn="auto">
              <a:spcAft>
                <a:spcPts val="0"/>
              </a:spcAft>
              <a:buClr>
                <a:schemeClr val="accent3"/>
              </a:buClr>
              <a:buFont typeface="Wingdings" pitchFamily="2" charset="2"/>
              <a:buChar char="Ø"/>
              <a:defRPr/>
            </a:pPr>
            <a:r>
              <a:rPr lang="en-US" sz="2400" dirty="0" err="1" smtClean="0">
                <a:solidFill>
                  <a:srgbClr val="CC0000"/>
                </a:solidFill>
              </a:rPr>
              <a:t>Cyberbullying</a:t>
            </a:r>
            <a:endParaRPr lang="en-US" sz="2400" dirty="0">
              <a:solidFill>
                <a:srgbClr val="CC0000"/>
              </a:solidFill>
            </a:endParaRPr>
          </a:p>
          <a:p>
            <a:pPr marL="743458" lvl="1" indent="-342900" fontAlgn="auto">
              <a:spcAft>
                <a:spcPts val="0"/>
              </a:spcAft>
              <a:buFont typeface="Georgia"/>
              <a:buChar char="▫"/>
              <a:defRPr/>
            </a:pPr>
            <a:r>
              <a:rPr lang="en-US" sz="2400" dirty="0"/>
              <a:t>Often focused on sexuality, personal relationships and character</a:t>
            </a:r>
            <a:r>
              <a:rPr lang="en-US" sz="2400" dirty="0">
                <a:solidFill>
                  <a:srgbClr val="CC0000"/>
                </a:solidFill>
              </a:rPr>
              <a:t>	</a:t>
            </a:r>
          </a:p>
          <a:p>
            <a:pPr marL="400558" lvl="1" indent="0" fontAlgn="auto">
              <a:spcAft>
                <a:spcPts val="0"/>
              </a:spcAft>
              <a:buFont typeface="Georgia"/>
              <a:buNone/>
              <a:defRPr/>
            </a:pPr>
            <a:endParaRPr lang="en-US" sz="1200" dirty="0">
              <a:solidFill>
                <a:srgbClr val="CC0000"/>
              </a:solidFill>
            </a:endParaRPr>
          </a:p>
          <a:p>
            <a:pPr marL="122238" lvl="1" indent="0" fontAlgn="auto">
              <a:spcAft>
                <a:spcPts val="0"/>
              </a:spcAft>
              <a:buFont typeface="Georgia"/>
              <a:buNone/>
              <a:defRPr/>
            </a:pPr>
            <a:r>
              <a:rPr lang="en-US" sz="2400" i="1" dirty="0"/>
              <a:t>“People feel freer to attack women in very much more personal </a:t>
            </a:r>
            <a:r>
              <a:rPr lang="en-US" sz="2400" i="1" dirty="0" smtClean="0"/>
              <a:t>ways </a:t>
            </a:r>
            <a:r>
              <a:rPr lang="en-US" sz="2400" i="1" dirty="0"/>
              <a:t>than they attack men”</a:t>
            </a:r>
            <a:endParaRPr lang="en-CA" sz="2400" i="1" dirty="0"/>
          </a:p>
          <a:p>
            <a:pPr marL="457200" lvl="1" indent="0" fontAlgn="auto">
              <a:spcAft>
                <a:spcPts val="0"/>
              </a:spcAft>
              <a:buFont typeface="Georgia"/>
              <a:buNone/>
              <a:defRPr/>
            </a:pPr>
            <a:endParaRPr lang="en-US" sz="2400" i="1" dirty="0" smtClean="0"/>
          </a:p>
        </p:txBody>
      </p:sp>
      <p:pic>
        <p:nvPicPr>
          <p:cNvPr id="3789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39938" name="Text Placeholder 8"/>
          <p:cNvSpPr>
            <a:spLocks noGrp="1"/>
          </p:cNvSpPr>
          <p:nvPr>
            <p:ph idx="1"/>
          </p:nvPr>
        </p:nvSpPr>
        <p:spPr>
          <a:xfrm>
            <a:off x="609600" y="2057400"/>
            <a:ext cx="7772400" cy="4324350"/>
          </a:xfrm>
        </p:spPr>
        <p:txBody>
          <a:bodyPr/>
          <a:lstStyle/>
          <a:p>
            <a:pPr marL="107950" indent="0">
              <a:buFont typeface="Georgia" pitchFamily="18" charset="0"/>
              <a:buNone/>
            </a:pPr>
            <a:endParaRPr lang="en-US" sz="2400" i="1" smtClean="0">
              <a:solidFill>
                <a:schemeClr val="accent2"/>
              </a:solidFill>
            </a:endParaRPr>
          </a:p>
          <a:p>
            <a:pPr marL="107950" indent="0">
              <a:buFont typeface="Georgia" pitchFamily="18" charset="0"/>
              <a:buNone/>
            </a:pPr>
            <a:r>
              <a:rPr lang="en-US" sz="2600" i="1" smtClean="0">
                <a:solidFill>
                  <a:schemeClr val="accent2"/>
                </a:solidFill>
              </a:rPr>
              <a:t>“I believe that women’s equality took a back seat a long time ago - particularly in the union movement. We’re back at a time where the only time you seem to get noticed as a woman, even if you are a leader, is either when you’re a shit disturber - and when you’re a shit disturber you get dismissed or marginalized – or you behave like one of the boys.”</a:t>
            </a:r>
            <a:endParaRPr lang="en-US" sz="2600" smtClean="0">
              <a:solidFill>
                <a:schemeClr val="accent2"/>
              </a:solidFill>
            </a:endParaRPr>
          </a:p>
          <a:p>
            <a:pPr marL="107950" indent="0">
              <a:buFont typeface="Georgia" pitchFamily="18" charset="0"/>
              <a:buNone/>
            </a:pPr>
            <a:endParaRPr lang="en-CA" sz="2400" smtClean="0"/>
          </a:p>
        </p:txBody>
      </p:sp>
      <p:pic>
        <p:nvPicPr>
          <p:cNvPr id="3993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Leaders</a:t>
            </a:r>
          </a:p>
        </p:txBody>
      </p:sp>
      <p:sp>
        <p:nvSpPr>
          <p:cNvPr id="41986" name="Text Placeholder 8"/>
          <p:cNvSpPr>
            <a:spLocks noGrp="1"/>
          </p:cNvSpPr>
          <p:nvPr>
            <p:ph idx="1"/>
          </p:nvPr>
        </p:nvSpPr>
        <p:spPr>
          <a:xfrm>
            <a:off x="609600" y="2057400"/>
            <a:ext cx="7772400" cy="4324350"/>
          </a:xfrm>
        </p:spPr>
        <p:txBody>
          <a:bodyPr/>
          <a:lstStyle/>
          <a:p>
            <a:pPr marL="107950" indent="0">
              <a:buFont typeface="Georgia" pitchFamily="18" charset="0"/>
              <a:buNone/>
            </a:pPr>
            <a:r>
              <a:rPr lang="en-US" sz="2600" i="1" smtClean="0">
                <a:solidFill>
                  <a:schemeClr val="accent2"/>
                </a:solidFill>
              </a:rPr>
              <a:t>“Disturbers are never popular -- nobody ever really loved an alarm clock in action-no matter how grateful they may have been afterwards for its kind services!"  </a:t>
            </a:r>
            <a:endParaRPr lang="en-US" sz="2600" smtClean="0">
              <a:solidFill>
                <a:schemeClr val="accent2"/>
              </a:solidFill>
            </a:endParaRPr>
          </a:p>
          <a:p>
            <a:pPr marL="107950" indent="0">
              <a:buFont typeface="Georgia" pitchFamily="18" charset="0"/>
              <a:buNone/>
            </a:pPr>
            <a:endParaRPr lang="en-CA" sz="1200" smtClean="0">
              <a:solidFill>
                <a:schemeClr val="accent2"/>
              </a:solidFill>
            </a:endParaRPr>
          </a:p>
          <a:p>
            <a:pPr marL="107950" indent="0">
              <a:buFont typeface="Georgia" pitchFamily="18" charset="0"/>
              <a:buNone/>
            </a:pPr>
            <a:r>
              <a:rPr lang="en-CA" sz="2600" smtClean="0">
                <a:solidFill>
                  <a:schemeClr val="accent2"/>
                </a:solidFill>
              </a:rPr>
              <a:t>Nellie McClung</a:t>
            </a:r>
          </a:p>
        </p:txBody>
      </p:sp>
      <p:pic>
        <p:nvPicPr>
          <p:cNvPr id="4198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90600"/>
            <a:ext cx="7239000" cy="685800"/>
          </a:xfrm>
        </p:spPr>
        <p:txBody>
          <a:bodyPr>
            <a:normAutofit fontScale="90000"/>
          </a:bodyPr>
          <a:lstStyle/>
          <a:p>
            <a:pPr fontAlgn="auto">
              <a:spcAft>
                <a:spcPts val="0"/>
              </a:spcAft>
              <a:defRPr/>
            </a:pPr>
            <a:r>
              <a:rPr lang="en-US" dirty="0" smtClean="0">
                <a:solidFill>
                  <a:srgbClr val="C00000"/>
                </a:solidFill>
              </a:rPr>
              <a:t>Strategy #1</a:t>
            </a:r>
            <a:endParaRPr lang="en-US" dirty="0">
              <a:solidFill>
                <a:srgbClr val="C00000"/>
              </a:solidFill>
            </a:endParaRPr>
          </a:p>
        </p:txBody>
      </p:sp>
      <p:sp>
        <p:nvSpPr>
          <p:cNvPr id="9" name="Text Placeholder 8"/>
          <p:cNvSpPr>
            <a:spLocks noGrp="1"/>
          </p:cNvSpPr>
          <p:nvPr>
            <p:ph idx="1"/>
          </p:nvPr>
        </p:nvSpPr>
        <p:spPr>
          <a:xfrm>
            <a:off x="609600" y="1752600"/>
            <a:ext cx="8001000" cy="4800600"/>
          </a:xfrm>
        </p:spPr>
        <p:txBody>
          <a:bodyPr>
            <a:normAutofit/>
          </a:bodyPr>
          <a:lstStyle/>
          <a:p>
            <a:pPr marL="109728" indent="0" fontAlgn="auto">
              <a:spcAft>
                <a:spcPts val="0"/>
              </a:spcAft>
              <a:buClr>
                <a:schemeClr val="accent3"/>
              </a:buClr>
              <a:buFont typeface="Georgia"/>
              <a:buNone/>
              <a:defRPr/>
            </a:pPr>
            <a:r>
              <a:rPr lang="en-US" sz="2400" b="1" dirty="0" smtClean="0">
                <a:solidFill>
                  <a:schemeClr val="accent2"/>
                </a:solidFill>
              </a:rPr>
              <a:t>The numbers:</a:t>
            </a:r>
          </a:p>
          <a:p>
            <a:pPr marL="109728" indent="0" fontAlgn="auto">
              <a:spcAft>
                <a:spcPts val="0"/>
              </a:spcAft>
              <a:buClr>
                <a:schemeClr val="accent3"/>
              </a:buClr>
              <a:buFont typeface="Georgia"/>
              <a:buNone/>
              <a:defRPr/>
            </a:pPr>
            <a:endParaRPr lang="en-US" sz="800" dirty="0">
              <a:solidFill>
                <a:schemeClr val="accent2"/>
              </a:solidFill>
            </a:endParaRPr>
          </a:p>
          <a:p>
            <a:pPr marL="365760" indent="-256032" fontAlgn="auto">
              <a:spcAft>
                <a:spcPts val="0"/>
              </a:spcAft>
              <a:buClr>
                <a:schemeClr val="accent3"/>
              </a:buClr>
              <a:buFont typeface="Georgia"/>
              <a:buChar char="•"/>
              <a:defRPr/>
            </a:pPr>
            <a:r>
              <a:rPr lang="en-US" sz="2400" u="sng" dirty="0">
                <a:solidFill>
                  <a:schemeClr val="accent2"/>
                </a:solidFill>
              </a:rPr>
              <a:t>D</a:t>
            </a:r>
            <a:r>
              <a:rPr lang="en-US" sz="2400" u="sng" dirty="0" smtClean="0">
                <a:solidFill>
                  <a:schemeClr val="accent2"/>
                </a:solidFill>
              </a:rPr>
              <a:t>esignated </a:t>
            </a:r>
            <a:r>
              <a:rPr lang="en-US" sz="2400" u="sng" dirty="0">
                <a:solidFill>
                  <a:schemeClr val="accent2"/>
                </a:solidFill>
              </a:rPr>
              <a:t>seats </a:t>
            </a:r>
            <a:endParaRPr lang="en-US" sz="2400" u="sng" dirty="0" smtClean="0">
              <a:solidFill>
                <a:schemeClr val="accent2"/>
              </a:solidFill>
            </a:endParaRPr>
          </a:p>
          <a:p>
            <a:pPr marL="658368" lvl="1" indent="-246888" fontAlgn="auto">
              <a:spcAft>
                <a:spcPts val="0"/>
              </a:spcAft>
              <a:buFont typeface="Georgia"/>
              <a:buChar char="▫"/>
              <a:defRPr/>
            </a:pPr>
            <a:r>
              <a:rPr lang="en-US" sz="2400" dirty="0" smtClean="0"/>
              <a:t>Ceilings, not floors</a:t>
            </a:r>
          </a:p>
          <a:p>
            <a:pPr marL="658368" lvl="1" indent="-246888" fontAlgn="auto">
              <a:spcAft>
                <a:spcPts val="0"/>
              </a:spcAft>
              <a:buFont typeface="Georgia"/>
              <a:buChar char="▫"/>
              <a:defRPr/>
            </a:pPr>
            <a:r>
              <a:rPr lang="en-US" sz="2400" dirty="0" smtClean="0"/>
              <a:t>On collective bargaining teams </a:t>
            </a:r>
          </a:p>
          <a:p>
            <a:pPr marL="411480" lvl="1" indent="0" fontAlgn="auto">
              <a:spcAft>
                <a:spcPts val="0"/>
              </a:spcAft>
              <a:buFont typeface="Georgia"/>
              <a:buNone/>
              <a:defRPr/>
            </a:pPr>
            <a:endParaRPr lang="en-US" sz="900" dirty="0"/>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4403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90600"/>
            <a:ext cx="7239000" cy="685800"/>
          </a:xfrm>
        </p:spPr>
        <p:txBody>
          <a:bodyPr>
            <a:normAutofit fontScale="90000"/>
          </a:bodyPr>
          <a:lstStyle/>
          <a:p>
            <a:pPr fontAlgn="auto">
              <a:spcAft>
                <a:spcPts val="0"/>
              </a:spcAft>
              <a:defRPr/>
            </a:pPr>
            <a:r>
              <a:rPr lang="en-US" dirty="0" smtClean="0">
                <a:solidFill>
                  <a:srgbClr val="C00000"/>
                </a:solidFill>
              </a:rPr>
              <a:t>Strategy #1</a:t>
            </a:r>
            <a:endParaRPr lang="en-US" dirty="0">
              <a:solidFill>
                <a:srgbClr val="C00000"/>
              </a:solidFill>
            </a:endParaRPr>
          </a:p>
        </p:txBody>
      </p:sp>
      <p:sp>
        <p:nvSpPr>
          <p:cNvPr id="9" name="Text Placeholder 8"/>
          <p:cNvSpPr>
            <a:spLocks noGrp="1"/>
          </p:cNvSpPr>
          <p:nvPr>
            <p:ph idx="1"/>
          </p:nvPr>
        </p:nvSpPr>
        <p:spPr>
          <a:xfrm>
            <a:off x="609600" y="1752600"/>
            <a:ext cx="8001000" cy="4800600"/>
          </a:xfrm>
        </p:spPr>
        <p:txBody>
          <a:bodyPr>
            <a:normAutofit/>
          </a:bodyPr>
          <a:lstStyle/>
          <a:p>
            <a:pPr marL="411480" lvl="1" indent="0" fontAlgn="auto">
              <a:spcAft>
                <a:spcPts val="0"/>
              </a:spcAft>
              <a:buFont typeface="Georgia"/>
              <a:buNone/>
              <a:defRPr/>
            </a:pPr>
            <a:endParaRPr lang="en-US" sz="900" dirty="0"/>
          </a:p>
          <a:p>
            <a:pPr marL="365760" indent="-256032" fontAlgn="auto">
              <a:spcAft>
                <a:spcPts val="0"/>
              </a:spcAft>
              <a:buClr>
                <a:schemeClr val="accent3"/>
              </a:buClr>
              <a:buFont typeface="Georgia"/>
              <a:buChar char="•"/>
              <a:defRPr/>
            </a:pPr>
            <a:r>
              <a:rPr lang="en-US" sz="2400" u="sng" dirty="0" smtClean="0">
                <a:solidFill>
                  <a:schemeClr val="accent2"/>
                </a:solidFill>
              </a:rPr>
              <a:t>Develop </a:t>
            </a:r>
            <a:r>
              <a:rPr lang="en-US" sz="2400" u="sng" dirty="0">
                <a:solidFill>
                  <a:schemeClr val="accent2"/>
                </a:solidFill>
              </a:rPr>
              <a:t>new pools of </a:t>
            </a:r>
            <a:r>
              <a:rPr lang="en-US" sz="2400" u="sng" dirty="0" smtClean="0">
                <a:solidFill>
                  <a:schemeClr val="accent2"/>
                </a:solidFill>
              </a:rPr>
              <a:t>leadership</a:t>
            </a:r>
          </a:p>
          <a:p>
            <a:pPr marL="658368" lvl="1" indent="-246888" fontAlgn="auto">
              <a:spcAft>
                <a:spcPts val="0"/>
              </a:spcAft>
              <a:buFont typeface="Georgia"/>
              <a:buChar char="▫"/>
              <a:defRPr/>
            </a:pPr>
            <a:r>
              <a:rPr lang="en-US" sz="2400" dirty="0" smtClean="0"/>
              <a:t>Work with younger activists</a:t>
            </a:r>
          </a:p>
          <a:p>
            <a:pPr marL="411480" lvl="1" indent="0" fontAlgn="auto">
              <a:spcAft>
                <a:spcPts val="0"/>
              </a:spcAft>
              <a:buFont typeface="Georgia"/>
              <a:buNone/>
              <a:defRPr/>
            </a:pPr>
            <a:endParaRPr lang="en-US" sz="900" i="1" dirty="0" smtClean="0"/>
          </a:p>
          <a:p>
            <a:pPr marL="411480" lvl="1" indent="0" fontAlgn="auto">
              <a:spcAft>
                <a:spcPts val="0"/>
              </a:spcAft>
              <a:buFont typeface="Georgia"/>
              <a:buNone/>
              <a:defRPr/>
            </a:pPr>
            <a:endParaRPr lang="en-US" sz="900" i="1" dirty="0" smtClean="0"/>
          </a:p>
          <a:p>
            <a:pPr marL="122238" lvl="1" indent="0" fontAlgn="auto">
              <a:spcAft>
                <a:spcPts val="0"/>
              </a:spcAft>
              <a:buFont typeface="Georgia"/>
              <a:buNone/>
              <a:defRPr/>
            </a:pPr>
            <a:r>
              <a:rPr lang="en-US" sz="2400" i="1" dirty="0" smtClean="0"/>
              <a:t>“When </a:t>
            </a:r>
            <a:r>
              <a:rPr lang="en-US" sz="2400" i="1" dirty="0"/>
              <a:t>I hear other people talk about young people I am much more optimistic …  I see these young women activists ... who are really smart and progressive and engaged. And by and large, the majority of them would identify themselves as feminists but not quite in the same way I think my generation did and does.”</a:t>
            </a:r>
            <a:endParaRPr lang="en-US" sz="2400" dirty="0"/>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4608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1430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609600" y="2057400"/>
            <a:ext cx="8077200" cy="4495800"/>
          </a:xfrm>
        </p:spPr>
        <p:txBody>
          <a:bodyPr>
            <a:noAutofit/>
          </a:bodyPr>
          <a:lstStyle/>
          <a:p>
            <a:pPr marL="109728" indent="0" fontAlgn="auto">
              <a:spcAft>
                <a:spcPts val="0"/>
              </a:spcAft>
              <a:buClr>
                <a:schemeClr val="accent3"/>
              </a:buClr>
              <a:buFont typeface="Georgia"/>
              <a:buNone/>
              <a:defRPr/>
            </a:pPr>
            <a:r>
              <a:rPr lang="en-US" sz="2400" b="1" dirty="0" smtClean="0">
                <a:solidFill>
                  <a:schemeClr val="accent2"/>
                </a:solidFill>
              </a:rPr>
              <a:t>Isolation </a:t>
            </a:r>
            <a:r>
              <a:rPr lang="en-US" sz="2400" b="1" dirty="0">
                <a:solidFill>
                  <a:schemeClr val="accent2"/>
                </a:solidFill>
              </a:rPr>
              <a:t>and burn </a:t>
            </a:r>
            <a:r>
              <a:rPr lang="en-US" sz="2400" b="1" dirty="0" smtClean="0">
                <a:solidFill>
                  <a:schemeClr val="accent2"/>
                </a:solidFill>
              </a:rPr>
              <a:t>out: </a:t>
            </a:r>
            <a:endParaRPr lang="en-US" sz="2400" b="1" dirty="0">
              <a:solidFill>
                <a:schemeClr val="accent2"/>
              </a:solidFill>
            </a:endParaRPr>
          </a:p>
          <a:p>
            <a:pPr marL="109728" indent="0" fontAlgn="auto">
              <a:spcAft>
                <a:spcPts val="0"/>
              </a:spcAft>
              <a:buClr>
                <a:schemeClr val="accent3"/>
              </a:buClr>
              <a:buFont typeface="Georgia"/>
              <a:buNone/>
              <a:defRPr/>
            </a:pPr>
            <a:endParaRPr lang="en-US" sz="800" dirty="0">
              <a:solidFill>
                <a:schemeClr val="accent2"/>
              </a:solidFill>
            </a:endParaRPr>
          </a:p>
          <a:p>
            <a:pPr marL="365760" indent="-256032" fontAlgn="auto">
              <a:spcAft>
                <a:spcPts val="0"/>
              </a:spcAft>
              <a:buClr>
                <a:schemeClr val="accent3"/>
              </a:buClr>
              <a:buFont typeface="Georgia"/>
              <a:buChar char="•"/>
              <a:defRPr/>
            </a:pPr>
            <a:r>
              <a:rPr lang="en-US" sz="2400" u="sng" dirty="0" smtClean="0">
                <a:solidFill>
                  <a:schemeClr val="accent2"/>
                </a:solidFill>
              </a:rPr>
              <a:t>Work/life </a:t>
            </a:r>
            <a:r>
              <a:rPr lang="en-US" sz="2400" u="sng" dirty="0">
                <a:solidFill>
                  <a:schemeClr val="accent2"/>
                </a:solidFill>
              </a:rPr>
              <a:t>balance </a:t>
            </a:r>
            <a:r>
              <a:rPr lang="en-US" sz="2400" u="sng" dirty="0" smtClean="0">
                <a:solidFill>
                  <a:schemeClr val="accent2"/>
                </a:solidFill>
              </a:rPr>
              <a:t>campaign</a:t>
            </a:r>
          </a:p>
          <a:p>
            <a:pPr marL="658368" lvl="1" indent="-246888" fontAlgn="auto">
              <a:spcAft>
                <a:spcPts val="0"/>
              </a:spcAft>
              <a:buFont typeface="Georgia"/>
              <a:buChar char="▫"/>
              <a:defRPr/>
            </a:pPr>
            <a:r>
              <a:rPr lang="en-US" sz="2400" dirty="0" smtClean="0"/>
              <a:t>Bring into union as well as workplace</a:t>
            </a:r>
          </a:p>
          <a:p>
            <a:pPr marL="411480" lvl="1" indent="0" fontAlgn="auto">
              <a:spcAft>
                <a:spcPts val="0"/>
              </a:spcAft>
              <a:buFont typeface="Georgia"/>
              <a:buNone/>
              <a:defRPr/>
            </a:pPr>
            <a:endParaRPr lang="en-US" sz="2400" dirty="0" smtClean="0"/>
          </a:p>
          <a:p>
            <a:pPr marL="411480" lvl="1" indent="0" fontAlgn="auto">
              <a:spcAft>
                <a:spcPts val="0"/>
              </a:spcAft>
              <a:buFont typeface="Georgia"/>
              <a:buNone/>
              <a:defRPr/>
            </a:pPr>
            <a:endParaRPr lang="en-US" sz="800" dirty="0" smtClean="0"/>
          </a:p>
        </p:txBody>
      </p:sp>
      <p:pic>
        <p:nvPicPr>
          <p:cNvPr id="4813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609600" y="1828800"/>
            <a:ext cx="8077200" cy="4724400"/>
          </a:xfrm>
        </p:spPr>
        <p:txBody>
          <a:bodyPr>
            <a:noAutofit/>
          </a:bodyPr>
          <a:lstStyle/>
          <a:p>
            <a:pPr marL="411480" lvl="1" indent="0" fontAlgn="auto">
              <a:spcAft>
                <a:spcPts val="0"/>
              </a:spcAft>
              <a:buFont typeface="Georgia"/>
              <a:buNone/>
              <a:defRPr/>
            </a:pPr>
            <a:endParaRPr lang="en-US" sz="800" dirty="0" smtClean="0"/>
          </a:p>
          <a:p>
            <a:pPr marL="365760" indent="-256032" fontAlgn="auto">
              <a:spcAft>
                <a:spcPts val="0"/>
              </a:spcAft>
              <a:buClr>
                <a:schemeClr val="accent3"/>
              </a:buClr>
              <a:buFont typeface="Georgia"/>
              <a:buChar char="•"/>
              <a:defRPr/>
            </a:pPr>
            <a:r>
              <a:rPr lang="en-US" sz="2400" u="sng" dirty="0" smtClean="0">
                <a:solidFill>
                  <a:schemeClr val="accent2"/>
                </a:solidFill>
              </a:rPr>
              <a:t>Support our women leaders</a:t>
            </a:r>
          </a:p>
          <a:p>
            <a:pPr marL="658368" lvl="1" indent="-246888" fontAlgn="auto">
              <a:spcAft>
                <a:spcPts val="0"/>
              </a:spcAft>
              <a:buFont typeface="Georgia"/>
              <a:buChar char="▫"/>
              <a:defRPr/>
            </a:pPr>
            <a:endParaRPr lang="en-US" sz="800" dirty="0" smtClean="0"/>
          </a:p>
          <a:p>
            <a:pPr marL="109728" indent="0" fontAlgn="auto">
              <a:spcAft>
                <a:spcPts val="0"/>
              </a:spcAft>
              <a:buClr>
                <a:schemeClr val="accent3"/>
              </a:buClr>
              <a:buFont typeface="Georgia"/>
              <a:buNone/>
              <a:defRPr/>
            </a:pPr>
            <a:r>
              <a:rPr lang="en-US" sz="2400" i="1" dirty="0" smtClean="0">
                <a:solidFill>
                  <a:schemeClr val="accent2"/>
                </a:solidFill>
              </a:rPr>
              <a:t>"The one word I've used to describe my position … it's lonely … You end up being very isolated and people know you're busy so your friends don' t call as often … (you need) somebody to call you up on a bad day and say, “You know, I was just thinking of you.' Those kind of things that, as we become leaders, people think we don't need."</a:t>
            </a:r>
            <a:endParaRPr lang="en-US" sz="2400" dirty="0">
              <a:solidFill>
                <a:schemeClr val="accent2"/>
              </a:solidFill>
            </a:endParaRPr>
          </a:p>
        </p:txBody>
      </p:sp>
      <p:pic>
        <p:nvPicPr>
          <p:cNvPr id="5017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#3</a:t>
            </a:r>
            <a:endParaRPr lang="en-US" dirty="0">
              <a:solidFill>
                <a:srgbClr val="C00000"/>
              </a:solidFill>
            </a:endParaRPr>
          </a:p>
        </p:txBody>
      </p:sp>
      <p:sp>
        <p:nvSpPr>
          <p:cNvPr id="9" name="Text Placeholder 8"/>
          <p:cNvSpPr>
            <a:spLocks noGrp="1"/>
          </p:cNvSpPr>
          <p:nvPr>
            <p:ph idx="1"/>
          </p:nvPr>
        </p:nvSpPr>
        <p:spPr>
          <a:xfrm>
            <a:off x="609600" y="2057400"/>
            <a:ext cx="8001000" cy="4572000"/>
          </a:xfrm>
        </p:spPr>
        <p:txBody>
          <a:bodyPr>
            <a:normAutofit fontScale="77500" lnSpcReduction="20000"/>
          </a:bodyPr>
          <a:lstStyle/>
          <a:p>
            <a:pPr marL="109728" indent="0" fontAlgn="auto">
              <a:spcAft>
                <a:spcPts val="0"/>
              </a:spcAft>
              <a:buClr>
                <a:schemeClr val="accent3"/>
              </a:buClr>
              <a:buFont typeface="Georgia"/>
              <a:buNone/>
              <a:defRPr/>
            </a:pPr>
            <a:r>
              <a:rPr lang="en-US" sz="3100" b="1" dirty="0" smtClean="0">
                <a:solidFill>
                  <a:schemeClr val="accent2"/>
                </a:solidFill>
              </a:rPr>
              <a:t>The </a:t>
            </a:r>
            <a:r>
              <a:rPr lang="en-US" sz="3100" b="1" dirty="0">
                <a:solidFill>
                  <a:schemeClr val="accent2"/>
                </a:solidFill>
              </a:rPr>
              <a:t>climate</a:t>
            </a:r>
          </a:p>
          <a:p>
            <a:pPr marL="109728" indent="0" fontAlgn="auto">
              <a:spcAft>
                <a:spcPts val="0"/>
              </a:spcAft>
              <a:buClr>
                <a:schemeClr val="accent3"/>
              </a:buClr>
              <a:buFont typeface="Georgia"/>
              <a:buNone/>
              <a:defRPr/>
            </a:pPr>
            <a:endParaRPr lang="en-US" sz="1300" dirty="0">
              <a:solidFill>
                <a:schemeClr val="accent2"/>
              </a:solidFill>
            </a:endParaRPr>
          </a:p>
          <a:p>
            <a:pPr marL="365760" indent="-256032" fontAlgn="auto">
              <a:spcAft>
                <a:spcPts val="0"/>
              </a:spcAft>
              <a:buClr>
                <a:schemeClr val="accent3"/>
              </a:buClr>
              <a:buFont typeface="Georgia"/>
              <a:buChar char="•"/>
              <a:defRPr/>
            </a:pPr>
            <a:r>
              <a:rPr lang="en-US" sz="3100" u="sng" dirty="0" smtClean="0">
                <a:solidFill>
                  <a:schemeClr val="accent2"/>
                </a:solidFill>
              </a:rPr>
              <a:t>Break </a:t>
            </a:r>
            <a:r>
              <a:rPr lang="en-US" sz="3100" u="sng" dirty="0">
                <a:solidFill>
                  <a:schemeClr val="accent2"/>
                </a:solidFill>
              </a:rPr>
              <a:t>the </a:t>
            </a:r>
            <a:r>
              <a:rPr lang="en-US" sz="3100" u="sng" dirty="0" smtClean="0">
                <a:solidFill>
                  <a:schemeClr val="accent2"/>
                </a:solidFill>
              </a:rPr>
              <a:t>silence</a:t>
            </a:r>
            <a:endParaRPr lang="en-US" sz="3100" dirty="0" smtClean="0">
              <a:solidFill>
                <a:schemeClr val="accent2"/>
              </a:solidFill>
            </a:endParaRPr>
          </a:p>
          <a:p>
            <a:pPr marL="658368" lvl="1" indent="-246888" fontAlgn="auto">
              <a:spcAft>
                <a:spcPts val="0"/>
              </a:spcAft>
              <a:buFont typeface="Georgia"/>
              <a:buChar char="▫"/>
              <a:defRPr/>
            </a:pPr>
            <a:r>
              <a:rPr lang="en-US" sz="3100" dirty="0" smtClean="0"/>
              <a:t>Develop ways to speak collectively</a:t>
            </a:r>
          </a:p>
          <a:p>
            <a:pPr marL="658368" lvl="1" indent="-246888" fontAlgn="auto">
              <a:spcAft>
                <a:spcPts val="0"/>
              </a:spcAft>
              <a:buFont typeface="Georgia"/>
              <a:buChar char="▫"/>
              <a:defRPr/>
            </a:pPr>
            <a:endParaRPr lang="en-US" sz="1300" dirty="0" smtClean="0"/>
          </a:p>
          <a:p>
            <a:pPr marL="109728" indent="0" fontAlgn="auto">
              <a:spcAft>
                <a:spcPts val="0"/>
              </a:spcAft>
              <a:buClr>
                <a:schemeClr val="accent3"/>
              </a:buClr>
              <a:buFont typeface="Georgia"/>
              <a:buNone/>
              <a:defRPr/>
            </a:pPr>
            <a:r>
              <a:rPr lang="en-US" sz="3100" i="1" dirty="0" smtClean="0">
                <a:solidFill>
                  <a:schemeClr val="accent2"/>
                </a:solidFill>
              </a:rPr>
              <a:t>"</a:t>
            </a:r>
            <a:r>
              <a:rPr lang="en-US" sz="3100" i="1" dirty="0">
                <a:solidFill>
                  <a:schemeClr val="accent2"/>
                </a:solidFill>
              </a:rPr>
              <a:t>A lot of the sisters are keeping their heads down in their unions because they want to keep doing the work that they love. But I think the only way out of this is to start saying everything out loud</a:t>
            </a:r>
            <a:r>
              <a:rPr lang="en-US" sz="3100" i="1" dirty="0" smtClean="0">
                <a:solidFill>
                  <a:schemeClr val="accent2"/>
                </a:solidFill>
              </a:rPr>
              <a:t>.“</a:t>
            </a:r>
          </a:p>
          <a:p>
            <a:pPr marL="109728" indent="0" fontAlgn="auto">
              <a:spcAft>
                <a:spcPts val="0"/>
              </a:spcAft>
              <a:buClr>
                <a:schemeClr val="accent3"/>
              </a:buClr>
              <a:buFont typeface="Georgia"/>
              <a:buNone/>
              <a:defRPr/>
            </a:pPr>
            <a:endParaRPr lang="en-US" sz="1500" dirty="0">
              <a:solidFill>
                <a:schemeClr val="accent2"/>
              </a:solidFill>
            </a:endParaRPr>
          </a:p>
          <a:p>
            <a:pPr marL="658368" lvl="1" indent="-246888" fontAlgn="auto">
              <a:spcAft>
                <a:spcPts val="0"/>
              </a:spcAft>
              <a:buFont typeface="Georgia"/>
              <a:buChar char="▫"/>
              <a:defRPr/>
            </a:pPr>
            <a:r>
              <a:rPr lang="en-US" sz="3100" dirty="0" smtClean="0"/>
              <a:t>It’s not whining</a:t>
            </a:r>
          </a:p>
          <a:p>
            <a:pPr marL="658368" lvl="1" indent="-246888" fontAlgn="auto">
              <a:spcAft>
                <a:spcPts val="0"/>
              </a:spcAft>
              <a:buFont typeface="Georgia"/>
              <a:buChar char="▫"/>
              <a:defRPr/>
            </a:pPr>
            <a:endParaRPr lang="en-US" sz="1100" dirty="0"/>
          </a:p>
          <a:p>
            <a:pPr marL="109728" indent="0" fontAlgn="auto">
              <a:spcAft>
                <a:spcPts val="0"/>
              </a:spcAft>
              <a:buClr>
                <a:schemeClr val="accent3"/>
              </a:buClr>
              <a:buFont typeface="Georgia"/>
              <a:buNone/>
              <a:defRPr/>
            </a:pPr>
            <a:r>
              <a:rPr lang="en-US" sz="3100" i="1" dirty="0">
                <a:solidFill>
                  <a:schemeClr val="accent2"/>
                </a:solidFill>
              </a:rPr>
              <a:t>“What I found with most of the inequality … was that it was subtle. And when I tried to confront it </a:t>
            </a:r>
            <a:r>
              <a:rPr lang="en-US" sz="3100" i="1" dirty="0" smtClean="0">
                <a:solidFill>
                  <a:schemeClr val="accent2"/>
                </a:solidFill>
              </a:rPr>
              <a:t>… </a:t>
            </a:r>
            <a:r>
              <a:rPr lang="en-US" sz="3100" i="1" dirty="0">
                <a:solidFill>
                  <a:schemeClr val="accent2"/>
                </a:solidFill>
              </a:rPr>
              <a:t>I was told I was overreacting, which I’m sure a lot of women hear.”</a:t>
            </a:r>
            <a:endParaRPr lang="en-US" sz="3100" dirty="0">
              <a:solidFill>
                <a:schemeClr val="accent2"/>
              </a:solidFill>
            </a:endParaRPr>
          </a:p>
          <a:p>
            <a:pPr marL="365760" indent="-256032" fontAlgn="auto">
              <a:spcAft>
                <a:spcPts val="0"/>
              </a:spcAft>
              <a:buClr>
                <a:schemeClr val="accent3"/>
              </a:buClr>
              <a:buFont typeface="Georgia"/>
              <a:buChar char="•"/>
              <a:defRPr/>
            </a:pPr>
            <a:endParaRPr lang="en-US" dirty="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5222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2"/>
          <p:cNvSpPr>
            <a:spLocks noGrp="1"/>
          </p:cNvSpPr>
          <p:nvPr>
            <p:ph type="title"/>
          </p:nvPr>
        </p:nvSpPr>
        <p:spPr>
          <a:xfrm>
            <a:off x="609600" y="990600"/>
            <a:ext cx="7315200" cy="685800"/>
          </a:xfrm>
        </p:spPr>
        <p:txBody>
          <a:bodyPr/>
          <a:lstStyle/>
          <a:p>
            <a:r>
              <a:rPr lang="en-US" sz="3600" smtClean="0">
                <a:solidFill>
                  <a:srgbClr val="C00000"/>
                </a:solidFill>
              </a:rPr>
              <a:t>Our Project</a:t>
            </a:r>
          </a:p>
        </p:txBody>
      </p:sp>
      <p:sp>
        <p:nvSpPr>
          <p:cNvPr id="9" name="Text Placeholder 8"/>
          <p:cNvSpPr>
            <a:spLocks noGrp="1"/>
          </p:cNvSpPr>
          <p:nvPr>
            <p:ph idx="1"/>
          </p:nvPr>
        </p:nvSpPr>
        <p:spPr>
          <a:xfrm>
            <a:off x="533400" y="1752600"/>
            <a:ext cx="8229600" cy="4953000"/>
          </a:xfrm>
        </p:spPr>
        <p:txBody>
          <a:bodyPr>
            <a:normAutofit fontScale="85000" lnSpcReduction="20000"/>
          </a:bodyPr>
          <a:lstStyle/>
          <a:p>
            <a:pPr marL="109728" indent="0" fontAlgn="auto">
              <a:spcAft>
                <a:spcPts val="0"/>
              </a:spcAft>
              <a:buClr>
                <a:schemeClr val="accent3"/>
              </a:buClr>
              <a:buFont typeface="Georgia"/>
              <a:buNone/>
              <a:defRPr/>
            </a:pPr>
            <a:r>
              <a:rPr lang="en-US" i="1" dirty="0" smtClean="0">
                <a:solidFill>
                  <a:srgbClr val="C00000"/>
                </a:solidFill>
              </a:rPr>
              <a:t>L</a:t>
            </a:r>
            <a:r>
              <a:rPr lang="en-US" i="1" dirty="0" smtClean="0">
                <a:solidFill>
                  <a:srgbClr val="CC0000"/>
                </a:solidFill>
              </a:rPr>
              <a:t>eadership</a:t>
            </a:r>
            <a:r>
              <a:rPr lang="en-US" i="1" dirty="0">
                <a:solidFill>
                  <a:srgbClr val="CC0000"/>
                </a:solidFill>
              </a:rPr>
              <a:t>, Feminism and Equality in Unions in </a:t>
            </a:r>
            <a:r>
              <a:rPr lang="en-US" i="1" dirty="0" smtClean="0">
                <a:solidFill>
                  <a:srgbClr val="CC0000"/>
                </a:solidFill>
              </a:rPr>
              <a:t>Canada</a:t>
            </a:r>
          </a:p>
          <a:p>
            <a:pPr marL="109728" indent="0" fontAlgn="auto">
              <a:spcAft>
                <a:spcPts val="0"/>
              </a:spcAft>
              <a:buClr>
                <a:schemeClr val="accent3"/>
              </a:buClr>
              <a:buFont typeface="Georgia"/>
              <a:buNone/>
              <a:defRPr/>
            </a:pPr>
            <a:endParaRPr lang="en-US" sz="1100" dirty="0" smtClean="0"/>
          </a:p>
          <a:p>
            <a:pPr marL="109728" indent="0" fontAlgn="auto">
              <a:spcAft>
                <a:spcPts val="0"/>
              </a:spcAft>
              <a:buClr>
                <a:schemeClr val="accent3"/>
              </a:buClr>
              <a:buFont typeface="Georgia"/>
              <a:buNone/>
              <a:defRPr/>
            </a:pPr>
            <a:r>
              <a:rPr lang="en-US" sz="2400" dirty="0" smtClean="0">
                <a:solidFill>
                  <a:schemeClr val="accent2"/>
                </a:solidFill>
              </a:rPr>
              <a:t>This </a:t>
            </a:r>
            <a:r>
              <a:rPr lang="en-US" sz="2400" dirty="0">
                <a:solidFill>
                  <a:schemeClr val="accent2"/>
                </a:solidFill>
              </a:rPr>
              <a:t>project </a:t>
            </a:r>
            <a:r>
              <a:rPr lang="en-US" sz="2400" dirty="0" smtClean="0">
                <a:solidFill>
                  <a:schemeClr val="accent2"/>
                </a:solidFill>
              </a:rPr>
              <a:t>explores </a:t>
            </a:r>
            <a:r>
              <a:rPr lang="en-US" sz="2400" dirty="0">
                <a:solidFill>
                  <a:schemeClr val="accent2"/>
                </a:solidFill>
              </a:rPr>
              <a:t>the current climate and attitudes to women, feminism, leadership and equality in Canadian unions through the insights, voices and experiences of women union leaders, activists and </a:t>
            </a:r>
            <a:r>
              <a:rPr lang="en-US" sz="2400" dirty="0" smtClean="0">
                <a:solidFill>
                  <a:schemeClr val="accent2"/>
                </a:solidFill>
              </a:rPr>
              <a:t>staff.</a:t>
            </a:r>
            <a:endParaRPr lang="en-US" sz="2400" dirty="0">
              <a:solidFill>
                <a:schemeClr val="accent2"/>
              </a:solidFill>
            </a:endParaRPr>
          </a:p>
          <a:p>
            <a:pPr marL="109728" indent="0">
              <a:spcAft>
                <a:spcPts val="0"/>
              </a:spcAft>
              <a:buClr>
                <a:schemeClr val="accent3"/>
              </a:buClr>
              <a:buFont typeface="Georgia"/>
              <a:buNone/>
              <a:defRPr/>
            </a:pPr>
            <a:endParaRPr lang="en-US" sz="1100" dirty="0" smtClean="0">
              <a:solidFill>
                <a:schemeClr val="accent2"/>
              </a:solidFill>
            </a:endParaRPr>
          </a:p>
          <a:p>
            <a:pPr marL="109728" indent="0">
              <a:spcAft>
                <a:spcPts val="0"/>
              </a:spcAft>
              <a:buClr>
                <a:schemeClr val="accent3"/>
              </a:buClr>
              <a:buFont typeface="Georgia"/>
              <a:buNone/>
              <a:defRPr/>
            </a:pPr>
            <a:r>
              <a:rPr lang="en-US" sz="2400" dirty="0">
                <a:solidFill>
                  <a:schemeClr val="accent2"/>
                </a:solidFill>
              </a:rPr>
              <a:t>U</a:t>
            </a:r>
            <a:r>
              <a:rPr lang="en-US" sz="2400" dirty="0" smtClean="0">
                <a:solidFill>
                  <a:schemeClr val="accent2"/>
                </a:solidFill>
              </a:rPr>
              <a:t>nions </a:t>
            </a:r>
            <a:r>
              <a:rPr lang="en-US" sz="2400" dirty="0">
                <a:solidFill>
                  <a:schemeClr val="accent2"/>
                </a:solidFill>
              </a:rPr>
              <a:t>in Canada have played a significant role in promoting women’s equality. </a:t>
            </a:r>
            <a:r>
              <a:rPr lang="en-US" sz="2400" dirty="0" smtClean="0">
                <a:solidFill>
                  <a:schemeClr val="accent2"/>
                </a:solidFill>
              </a:rPr>
              <a:t>Yet </a:t>
            </a:r>
            <a:r>
              <a:rPr lang="en-US" sz="2400" dirty="0">
                <a:solidFill>
                  <a:schemeClr val="accent2"/>
                </a:solidFill>
              </a:rPr>
              <a:t>evidence suggests that equality issues have still not moved into the mainstream of union </a:t>
            </a:r>
            <a:r>
              <a:rPr lang="en-US" sz="2400" dirty="0" smtClean="0">
                <a:solidFill>
                  <a:schemeClr val="accent2"/>
                </a:solidFill>
              </a:rPr>
              <a:t>culture. In the current climate of recession, cutbacks, and  austerity, we may even be losing ground. </a:t>
            </a:r>
          </a:p>
          <a:p>
            <a:pPr marL="109728" indent="0">
              <a:spcAft>
                <a:spcPts val="0"/>
              </a:spcAft>
              <a:buClr>
                <a:schemeClr val="accent3"/>
              </a:buClr>
              <a:buFont typeface="Georgia"/>
              <a:buNone/>
              <a:defRPr/>
            </a:pPr>
            <a:endParaRPr lang="en-US" sz="1100" dirty="0">
              <a:solidFill>
                <a:schemeClr val="accent2"/>
              </a:solidFill>
            </a:endParaRPr>
          </a:p>
          <a:p>
            <a:pPr marL="109728" indent="0">
              <a:spcAft>
                <a:spcPts val="0"/>
              </a:spcAft>
              <a:buClr>
                <a:schemeClr val="accent3"/>
              </a:buClr>
              <a:buFont typeface="Georgia"/>
              <a:buNone/>
              <a:defRPr/>
            </a:pPr>
            <a:r>
              <a:rPr lang="en-US" sz="2400" dirty="0" smtClean="0">
                <a:solidFill>
                  <a:schemeClr val="accent2"/>
                </a:solidFill>
              </a:rPr>
              <a:t>Through this project, we </a:t>
            </a:r>
            <a:r>
              <a:rPr lang="en-US" sz="2400" dirty="0">
                <a:solidFill>
                  <a:schemeClr val="accent2"/>
                </a:solidFill>
              </a:rPr>
              <a:t>hope to bring together a community of women activists from across </a:t>
            </a:r>
            <a:r>
              <a:rPr lang="en-US" sz="2400" dirty="0" smtClean="0">
                <a:solidFill>
                  <a:schemeClr val="accent2"/>
                </a:solidFill>
              </a:rPr>
              <a:t>unions and to stimulate discussions </a:t>
            </a:r>
            <a:r>
              <a:rPr lang="en-US" sz="2400" dirty="0">
                <a:solidFill>
                  <a:schemeClr val="accent2"/>
                </a:solidFill>
              </a:rPr>
              <a:t>on how </a:t>
            </a:r>
            <a:r>
              <a:rPr lang="en-US" sz="2400" dirty="0" smtClean="0">
                <a:solidFill>
                  <a:schemeClr val="accent2"/>
                </a:solidFill>
              </a:rPr>
              <a:t>to move forward.</a:t>
            </a:r>
          </a:p>
          <a:p>
            <a:pPr marL="109728" indent="0">
              <a:spcAft>
                <a:spcPts val="0"/>
              </a:spcAft>
              <a:buClr>
                <a:schemeClr val="accent3"/>
              </a:buClr>
              <a:buFont typeface="Georgia"/>
              <a:buNone/>
              <a:defRPr/>
            </a:pPr>
            <a:endParaRPr lang="en-US" sz="2400" i="1" dirty="0">
              <a:solidFill>
                <a:schemeClr val="accent2"/>
              </a:solidFill>
            </a:endParaRPr>
          </a:p>
          <a:p>
            <a:pPr marL="109728" indent="0" algn="ctr">
              <a:spcAft>
                <a:spcPts val="0"/>
              </a:spcAft>
              <a:buClr>
                <a:schemeClr val="accent3"/>
              </a:buClr>
              <a:buFont typeface="Georgia"/>
              <a:buNone/>
              <a:defRPr/>
            </a:pPr>
            <a:r>
              <a:rPr lang="en-US" sz="1900" i="1" dirty="0" smtClean="0">
                <a:solidFill>
                  <a:schemeClr val="accent2"/>
                </a:solidFill>
              </a:rPr>
              <a:t>Copyright </a:t>
            </a:r>
            <a:r>
              <a:rPr lang="en-US" sz="1900" i="1" dirty="0">
                <a:solidFill>
                  <a:schemeClr val="accent2"/>
                </a:solidFill>
              </a:rPr>
              <a:t>© Linda Briskin, Sue </a:t>
            </a:r>
            <a:r>
              <a:rPr lang="en-US" sz="1900" i="1" dirty="0" err="1">
                <a:solidFill>
                  <a:schemeClr val="accent2"/>
                </a:solidFill>
              </a:rPr>
              <a:t>Genge</a:t>
            </a:r>
            <a:r>
              <a:rPr lang="en-US" sz="1900" i="1" dirty="0">
                <a:solidFill>
                  <a:schemeClr val="accent2"/>
                </a:solidFill>
              </a:rPr>
              <a:t>, </a:t>
            </a:r>
            <a:r>
              <a:rPr lang="en-US" sz="1900" i="1" dirty="0" smtClean="0">
                <a:solidFill>
                  <a:schemeClr val="accent2"/>
                </a:solidFill>
              </a:rPr>
              <a:t>Margaret </a:t>
            </a:r>
            <a:r>
              <a:rPr lang="en-US" sz="1900" i="1" dirty="0">
                <a:solidFill>
                  <a:schemeClr val="accent2"/>
                </a:solidFill>
              </a:rPr>
              <a:t>McPhail and Marion Pollack. All rights reserved. Feel free to reproduce material from this website but be sure to attribute material to </a:t>
            </a:r>
            <a:r>
              <a:rPr lang="en-US" sz="1900" i="1" dirty="0">
                <a:solidFill>
                  <a:schemeClr val="accent2"/>
                </a:solidFill>
                <a:hlinkClick r:id="rId3"/>
              </a:rPr>
              <a:t>womenunions.apps01.yorku.ca</a:t>
            </a:r>
            <a:r>
              <a:rPr lang="en-US" sz="1900" i="1" dirty="0">
                <a:solidFill>
                  <a:schemeClr val="accent2"/>
                </a:solidFill>
              </a:rPr>
              <a:t>. Please also let us know </a:t>
            </a:r>
            <a:endParaRPr lang="en-US" sz="1900" i="1" dirty="0" smtClean="0">
              <a:solidFill>
                <a:schemeClr val="accent2"/>
              </a:solidFill>
            </a:endParaRPr>
          </a:p>
          <a:p>
            <a:pPr marL="109728" indent="0" algn="ctr">
              <a:spcAft>
                <a:spcPts val="0"/>
              </a:spcAft>
              <a:buClr>
                <a:schemeClr val="accent3"/>
              </a:buClr>
              <a:buFont typeface="Georgia"/>
              <a:buNone/>
              <a:defRPr/>
            </a:pPr>
            <a:r>
              <a:rPr lang="en-US" sz="1900" i="1" dirty="0" smtClean="0">
                <a:solidFill>
                  <a:schemeClr val="accent2"/>
                </a:solidFill>
              </a:rPr>
              <a:t>how </a:t>
            </a:r>
            <a:r>
              <a:rPr lang="en-US" sz="1900" i="1" dirty="0">
                <a:solidFill>
                  <a:schemeClr val="accent2"/>
                </a:solidFill>
              </a:rPr>
              <a:t>you are using this material</a:t>
            </a:r>
            <a:r>
              <a:rPr lang="en-US" sz="1800" i="1" dirty="0">
                <a:solidFill>
                  <a:schemeClr val="accent2"/>
                </a:solidFill>
              </a:rPr>
              <a:t>.</a:t>
            </a:r>
          </a:p>
        </p:txBody>
      </p:sp>
      <p:pic>
        <p:nvPicPr>
          <p:cNvPr id="17411" name="Picture 7" descr="C:\Documents and Settings\Marg\My Documents\Downloads\rosieWork_by.jpg"/>
          <p:cNvPicPr>
            <a:picLocks noChangeAspect="1" noChangeArrowheads="1"/>
          </p:cNvPicPr>
          <p:nvPr/>
        </p:nvPicPr>
        <p:blipFill>
          <a:blip r:embed="rId4"/>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#3</a:t>
            </a:r>
            <a:endParaRPr lang="en-US" dirty="0">
              <a:solidFill>
                <a:srgbClr val="C00000"/>
              </a:solidFill>
            </a:endParaRPr>
          </a:p>
        </p:txBody>
      </p:sp>
      <p:sp>
        <p:nvSpPr>
          <p:cNvPr id="9" name="Text Placeholder 8"/>
          <p:cNvSpPr>
            <a:spLocks noGrp="1"/>
          </p:cNvSpPr>
          <p:nvPr>
            <p:ph idx="1"/>
          </p:nvPr>
        </p:nvSpPr>
        <p:spPr>
          <a:xfrm>
            <a:off x="609600" y="2057400"/>
            <a:ext cx="7772400" cy="4324350"/>
          </a:xfrm>
        </p:spPr>
        <p:txBody>
          <a:bodyPr>
            <a:normAutofit/>
          </a:bodyPr>
          <a:lstStyle/>
          <a:p>
            <a:pPr marL="365760" indent="-256032" fontAlgn="auto">
              <a:spcAft>
                <a:spcPts val="0"/>
              </a:spcAft>
              <a:buClr>
                <a:schemeClr val="accent3"/>
              </a:buClr>
              <a:buFont typeface="Georgia"/>
              <a:buChar char="•"/>
              <a:defRPr/>
            </a:pPr>
            <a:r>
              <a:rPr lang="en-US" sz="2400" u="sng" dirty="0" smtClean="0">
                <a:solidFill>
                  <a:schemeClr val="accent2"/>
                </a:solidFill>
              </a:rPr>
              <a:t>Enforce </a:t>
            </a:r>
            <a:r>
              <a:rPr lang="en-US" sz="2400" u="sng" dirty="0">
                <a:solidFill>
                  <a:schemeClr val="accent2"/>
                </a:solidFill>
              </a:rPr>
              <a:t>harassment </a:t>
            </a:r>
            <a:r>
              <a:rPr lang="en-US" sz="2400" u="sng" dirty="0" smtClean="0">
                <a:solidFill>
                  <a:schemeClr val="accent2"/>
                </a:solidFill>
              </a:rPr>
              <a:t>policies</a:t>
            </a:r>
          </a:p>
          <a:p>
            <a:pPr marL="365760" indent="-256032" fontAlgn="auto">
              <a:spcAft>
                <a:spcPts val="0"/>
              </a:spcAft>
              <a:buClr>
                <a:schemeClr val="accent3"/>
              </a:buClr>
              <a:buFont typeface="Georgia"/>
              <a:buChar char="•"/>
              <a:defRPr/>
            </a:pPr>
            <a:endParaRPr lang="en-US" sz="800" dirty="0" smtClean="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“There </a:t>
            </a:r>
            <a:r>
              <a:rPr lang="en-US" sz="2400" i="1" dirty="0">
                <a:solidFill>
                  <a:schemeClr val="accent2"/>
                </a:solidFill>
              </a:rPr>
              <a:t>needs to be more than the token ‘We have inclusiveness.’ … Not just ‘We have a harassment policy’ echoed at every meeting … We’ve got to walk and talk it, right?”</a:t>
            </a:r>
            <a:endParaRPr lang="en-US" sz="2400" dirty="0">
              <a:solidFill>
                <a:schemeClr val="accent2"/>
              </a:solidFill>
            </a:endParaRPr>
          </a:p>
          <a:p>
            <a:pPr marL="658368" lvl="1" indent="-246888" fontAlgn="auto">
              <a:spcAft>
                <a:spcPts val="0"/>
              </a:spcAft>
              <a:buFont typeface="Georgia"/>
              <a:buChar char="▫"/>
              <a:defRPr/>
            </a:pPr>
            <a:endParaRPr lang="en-US" sz="800" dirty="0"/>
          </a:p>
          <a:p>
            <a:pPr marL="365760" indent="-256032" fontAlgn="auto">
              <a:spcAft>
                <a:spcPts val="0"/>
              </a:spcAft>
              <a:buClr>
                <a:schemeClr val="accent3"/>
              </a:buClr>
              <a:buFont typeface="Georgia"/>
              <a:buChar char="•"/>
              <a:defRPr/>
            </a:pPr>
            <a:endParaRPr lang="en-US" dirty="0"/>
          </a:p>
        </p:txBody>
      </p:sp>
      <p:pic>
        <p:nvPicPr>
          <p:cNvPr id="5427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066800"/>
            <a:ext cx="7239000" cy="685800"/>
          </a:xfrm>
        </p:spPr>
        <p:txBody>
          <a:bodyPr>
            <a:normAutofit fontScale="90000"/>
          </a:bodyPr>
          <a:lstStyle/>
          <a:p>
            <a:pPr fontAlgn="auto">
              <a:spcAft>
                <a:spcPts val="0"/>
              </a:spcAft>
              <a:defRPr/>
            </a:pPr>
            <a:r>
              <a:rPr lang="en-US" dirty="0" smtClean="0">
                <a:solidFill>
                  <a:srgbClr val="C00000"/>
                </a:solidFill>
              </a:rPr>
              <a:t>Strategy #3</a:t>
            </a:r>
            <a:endParaRPr lang="en-US" dirty="0">
              <a:solidFill>
                <a:srgbClr val="C00000"/>
              </a:solidFill>
            </a:endParaRPr>
          </a:p>
        </p:txBody>
      </p:sp>
      <p:sp>
        <p:nvSpPr>
          <p:cNvPr id="9" name="Text Placeholder 8"/>
          <p:cNvSpPr>
            <a:spLocks noGrp="1"/>
          </p:cNvSpPr>
          <p:nvPr>
            <p:ph idx="1"/>
          </p:nvPr>
        </p:nvSpPr>
        <p:spPr>
          <a:xfrm>
            <a:off x="609600" y="1828800"/>
            <a:ext cx="8153400" cy="4800600"/>
          </a:xfrm>
        </p:spPr>
        <p:txBody>
          <a:bodyPr>
            <a:noAutofit/>
          </a:bodyPr>
          <a:lstStyle/>
          <a:p>
            <a:pPr marL="365760" indent="-256032" fontAlgn="auto">
              <a:spcAft>
                <a:spcPts val="0"/>
              </a:spcAft>
              <a:buClr>
                <a:schemeClr val="accent3"/>
              </a:buClr>
              <a:buFont typeface="Georgia"/>
              <a:buChar char="•"/>
              <a:defRPr/>
            </a:pPr>
            <a:r>
              <a:rPr lang="en-US" sz="2400" u="sng" dirty="0" smtClean="0">
                <a:solidFill>
                  <a:schemeClr val="accent2"/>
                </a:solidFill>
              </a:rPr>
              <a:t>Support  </a:t>
            </a:r>
            <a:r>
              <a:rPr lang="en-US" sz="2400" u="sng" dirty="0">
                <a:solidFill>
                  <a:schemeClr val="accent2"/>
                </a:solidFill>
              </a:rPr>
              <a:t>new forms of </a:t>
            </a:r>
            <a:r>
              <a:rPr lang="en-US" sz="2400" u="sng" dirty="0" smtClean="0">
                <a:solidFill>
                  <a:schemeClr val="accent2"/>
                </a:solidFill>
              </a:rPr>
              <a:t>leadership</a:t>
            </a:r>
          </a:p>
          <a:p>
            <a:pPr marL="109728" indent="0" fontAlgn="auto">
              <a:spcAft>
                <a:spcPts val="0"/>
              </a:spcAft>
              <a:buClr>
                <a:schemeClr val="accent3"/>
              </a:buClr>
              <a:buFont typeface="Georgia"/>
              <a:buNone/>
              <a:defRPr/>
            </a:pPr>
            <a:endParaRPr lang="en-US" sz="500" i="1" dirty="0" smtClean="0"/>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You need to use a certain language; you need to have a certain stance. </a:t>
            </a:r>
            <a:r>
              <a:rPr lang="en-US" sz="2400" i="1" dirty="0" smtClean="0">
                <a:solidFill>
                  <a:schemeClr val="accent2"/>
                </a:solidFill>
              </a:rPr>
              <a:t>Like there’s </a:t>
            </a:r>
            <a:r>
              <a:rPr lang="en-US" sz="2400" i="1" dirty="0">
                <a:solidFill>
                  <a:schemeClr val="accent2"/>
                </a:solidFill>
              </a:rPr>
              <a:t>still … that sort of machismo vision of what a union leader is as somebody who pounds the table</a:t>
            </a:r>
            <a:r>
              <a:rPr lang="en-US" sz="2400" i="1" dirty="0" smtClean="0">
                <a:solidFill>
                  <a:schemeClr val="accent2"/>
                </a:solidFill>
              </a:rPr>
              <a:t>.”</a:t>
            </a:r>
          </a:p>
          <a:p>
            <a:pPr marL="109728" indent="0" fontAlgn="auto">
              <a:spcAft>
                <a:spcPts val="0"/>
              </a:spcAft>
              <a:buClr>
                <a:schemeClr val="accent3"/>
              </a:buClr>
              <a:buFont typeface="Georgia"/>
              <a:buNone/>
              <a:defRPr/>
            </a:pPr>
            <a:endParaRPr lang="en-US" sz="1800" i="1" dirty="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I remember bargaining back when I had young children … and I was bargaining around the clock  ... you couldn’t do it any other way. </a:t>
            </a:r>
            <a:r>
              <a:rPr lang="en-US" sz="2400" i="1" dirty="0" smtClean="0">
                <a:solidFill>
                  <a:schemeClr val="accent2"/>
                </a:solidFill>
              </a:rPr>
              <a:t>Who </a:t>
            </a:r>
            <a:r>
              <a:rPr lang="en-US" sz="2400" i="1" dirty="0">
                <a:solidFill>
                  <a:schemeClr val="accent2"/>
                </a:solidFill>
              </a:rPr>
              <a:t>says you can’t do it any other way? ... You don’t have to do this model of combat through the night and wear everyone down and whoever survives the longest can </a:t>
            </a:r>
            <a:r>
              <a:rPr lang="en-US" sz="2400" i="1" dirty="0" smtClean="0">
                <a:solidFill>
                  <a:schemeClr val="accent2"/>
                </a:solidFill>
              </a:rPr>
              <a:t>actually get </a:t>
            </a:r>
            <a:r>
              <a:rPr lang="en-US" sz="2400" i="1" dirty="0">
                <a:solidFill>
                  <a:schemeClr val="accent2"/>
                </a:solidFill>
              </a:rPr>
              <a:t>to an agreement.”</a:t>
            </a:r>
            <a:endParaRPr lang="en-US" sz="2400" dirty="0">
              <a:solidFill>
                <a:schemeClr val="accent2"/>
              </a:solidFill>
            </a:endParaRPr>
          </a:p>
          <a:p>
            <a:pPr marL="109728" indent="0" fontAlgn="auto">
              <a:spcAft>
                <a:spcPts val="0"/>
              </a:spcAft>
              <a:buClr>
                <a:schemeClr val="accent3"/>
              </a:buClr>
              <a:buFont typeface="Georgia"/>
              <a:buNone/>
              <a:defRPr/>
            </a:pPr>
            <a:r>
              <a:rPr lang="en-US" sz="800" i="1" dirty="0">
                <a:solidFill>
                  <a:schemeClr val="accent2"/>
                </a:solidFill>
              </a:rPr>
              <a:t> </a:t>
            </a:r>
            <a:endParaRPr lang="en-US" sz="800" dirty="0">
              <a:solidFill>
                <a:schemeClr val="accent2"/>
              </a:solidFill>
            </a:endParaRPr>
          </a:p>
        </p:txBody>
      </p:sp>
      <p:pic>
        <p:nvPicPr>
          <p:cNvPr id="5632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#3</a:t>
            </a:r>
            <a:endParaRPr lang="en-US" dirty="0">
              <a:solidFill>
                <a:srgbClr val="C00000"/>
              </a:solidFill>
            </a:endParaRPr>
          </a:p>
        </p:txBody>
      </p:sp>
      <p:sp>
        <p:nvSpPr>
          <p:cNvPr id="9" name="Text Placeholder 8"/>
          <p:cNvSpPr>
            <a:spLocks noGrp="1"/>
          </p:cNvSpPr>
          <p:nvPr>
            <p:ph idx="1"/>
          </p:nvPr>
        </p:nvSpPr>
        <p:spPr>
          <a:xfrm>
            <a:off x="609600" y="2057400"/>
            <a:ext cx="7924800" cy="4572000"/>
          </a:xfrm>
        </p:spPr>
        <p:txBody>
          <a:bodyPr>
            <a:noAutofit/>
          </a:bodyPr>
          <a:lstStyle/>
          <a:p>
            <a:pPr marL="365760" indent="-256032" fontAlgn="auto">
              <a:spcAft>
                <a:spcPts val="0"/>
              </a:spcAft>
              <a:buClr>
                <a:schemeClr val="accent3"/>
              </a:buClr>
              <a:buFont typeface="Georgia"/>
              <a:buChar char="•"/>
              <a:defRPr/>
            </a:pPr>
            <a:r>
              <a:rPr lang="en-US" sz="2400" u="sng" dirty="0" smtClean="0">
                <a:solidFill>
                  <a:schemeClr val="accent2"/>
                </a:solidFill>
              </a:rPr>
              <a:t>Support  </a:t>
            </a:r>
            <a:r>
              <a:rPr lang="en-US" sz="2400" u="sng" dirty="0">
                <a:solidFill>
                  <a:schemeClr val="accent2"/>
                </a:solidFill>
              </a:rPr>
              <a:t>new forms of </a:t>
            </a:r>
            <a:r>
              <a:rPr lang="en-US" sz="2400" u="sng" dirty="0" smtClean="0">
                <a:solidFill>
                  <a:schemeClr val="accent2"/>
                </a:solidFill>
              </a:rPr>
              <a:t>leadership</a:t>
            </a:r>
          </a:p>
          <a:p>
            <a:pPr marL="109728" indent="0" fontAlgn="auto">
              <a:spcAft>
                <a:spcPts val="0"/>
              </a:spcAft>
              <a:buClr>
                <a:schemeClr val="accent3"/>
              </a:buClr>
              <a:buFont typeface="Georgia"/>
              <a:buNone/>
              <a:defRPr/>
            </a:pPr>
            <a:endParaRPr lang="en-US" sz="800" i="1" dirty="0" smtClean="0"/>
          </a:p>
          <a:p>
            <a:pPr marL="109728" indent="0" fontAlgn="auto">
              <a:spcAft>
                <a:spcPts val="0"/>
              </a:spcAft>
              <a:buClr>
                <a:schemeClr val="accent3"/>
              </a:buClr>
              <a:buFont typeface="Georgia"/>
              <a:buNone/>
              <a:defRPr/>
            </a:pPr>
            <a:r>
              <a:rPr lang="en-US" sz="2400" i="1" dirty="0" smtClean="0">
                <a:solidFill>
                  <a:schemeClr val="accent2"/>
                </a:solidFill>
              </a:rPr>
              <a:t>“Lots </a:t>
            </a:r>
            <a:r>
              <a:rPr lang="en-US" sz="2400" i="1" dirty="0">
                <a:solidFill>
                  <a:schemeClr val="accent2"/>
                </a:solidFill>
              </a:rPr>
              <a:t>of women expect their leaders to have sort of male </a:t>
            </a:r>
            <a:r>
              <a:rPr lang="en-US" sz="2400" i="1" dirty="0" smtClean="0">
                <a:solidFill>
                  <a:schemeClr val="accent2"/>
                </a:solidFill>
              </a:rPr>
              <a:t>traits</a:t>
            </a:r>
            <a:r>
              <a:rPr lang="en-US" sz="2400" i="1" dirty="0">
                <a:solidFill>
                  <a:schemeClr val="accent2"/>
                </a:solidFill>
              </a:rPr>
              <a:t> </a:t>
            </a:r>
            <a:r>
              <a:rPr lang="en-US" sz="2400" i="1" dirty="0" smtClean="0">
                <a:solidFill>
                  <a:schemeClr val="accent2"/>
                </a:solidFill>
              </a:rPr>
              <a:t>… They </a:t>
            </a:r>
            <a:r>
              <a:rPr lang="en-US" sz="2400" i="1" dirty="0">
                <a:solidFill>
                  <a:schemeClr val="accent2"/>
                </a:solidFill>
              </a:rPr>
              <a:t>don’t seem to value </a:t>
            </a:r>
            <a:r>
              <a:rPr lang="en-US" sz="2400" i="1" dirty="0" smtClean="0">
                <a:solidFill>
                  <a:schemeClr val="accent2"/>
                </a:solidFill>
              </a:rPr>
              <a:t>... </a:t>
            </a:r>
            <a:r>
              <a:rPr lang="en-US" sz="2400" i="1" dirty="0">
                <a:solidFill>
                  <a:schemeClr val="accent2"/>
                </a:solidFill>
              </a:rPr>
              <a:t>an inclusive way of doing things, genuinely respecting other opinions and differences, and working through conflict in a way that respects people.”</a:t>
            </a:r>
            <a:r>
              <a:rPr lang="en-US" sz="2400" i="1" dirty="0"/>
              <a:t>	</a:t>
            </a:r>
            <a:endParaRPr lang="en-US" sz="2400" dirty="0"/>
          </a:p>
        </p:txBody>
      </p:sp>
      <p:pic>
        <p:nvPicPr>
          <p:cNvPr id="5837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9" name="Text Placeholder 8"/>
          <p:cNvSpPr>
            <a:spLocks noGrp="1"/>
          </p:cNvSpPr>
          <p:nvPr>
            <p:ph idx="1"/>
          </p:nvPr>
        </p:nvSpPr>
        <p:spPr>
          <a:xfrm>
            <a:off x="609600" y="2057400"/>
            <a:ext cx="8305800" cy="4572000"/>
          </a:xfrm>
        </p:spPr>
        <p:txBody>
          <a:bodyPr>
            <a:noAutofit/>
          </a:bodyPr>
          <a:lstStyle/>
          <a:p>
            <a:pPr marL="107950" indent="0" fontAlgn="auto">
              <a:spcAft>
                <a:spcPts val="0"/>
              </a:spcAft>
              <a:buClr>
                <a:schemeClr val="accent3"/>
              </a:buClr>
              <a:buFont typeface="Georgia"/>
              <a:buNone/>
              <a:defRPr/>
            </a:pPr>
            <a:r>
              <a:rPr lang="en-US" sz="2400" dirty="0" smtClean="0">
                <a:solidFill>
                  <a:schemeClr val="accent2"/>
                </a:solidFill>
              </a:rPr>
              <a:t>Women’s committees  provide opportunities for sisters to meet collectively to:</a:t>
            </a:r>
          </a:p>
          <a:p>
            <a:pPr marL="450850" indent="-342900" fontAlgn="auto">
              <a:spcAft>
                <a:spcPts val="0"/>
              </a:spcAft>
              <a:buClr>
                <a:schemeClr val="accent3"/>
              </a:buClr>
              <a:buFont typeface="Georgia"/>
              <a:buChar char="•"/>
              <a:defRPr/>
            </a:pPr>
            <a:r>
              <a:rPr lang="en-US" sz="2400" dirty="0" smtClean="0">
                <a:solidFill>
                  <a:schemeClr val="accent2"/>
                </a:solidFill>
              </a:rPr>
              <a:t>Identify issues</a:t>
            </a:r>
          </a:p>
          <a:p>
            <a:pPr marL="450850" indent="-342900" fontAlgn="auto">
              <a:spcAft>
                <a:spcPts val="0"/>
              </a:spcAft>
              <a:buClr>
                <a:schemeClr val="accent3"/>
              </a:buClr>
              <a:buFont typeface="Georgia"/>
              <a:buChar char="•"/>
              <a:defRPr/>
            </a:pPr>
            <a:r>
              <a:rPr lang="en-US" sz="2400" dirty="0" smtClean="0">
                <a:solidFill>
                  <a:schemeClr val="accent2"/>
                </a:solidFill>
              </a:rPr>
              <a:t>Set an agenda and strategy</a:t>
            </a:r>
          </a:p>
          <a:p>
            <a:pPr marL="450850" indent="-342900" fontAlgn="auto">
              <a:spcAft>
                <a:spcPts val="0"/>
              </a:spcAft>
              <a:buClr>
                <a:schemeClr val="accent3"/>
              </a:buClr>
              <a:buFont typeface="Georgia"/>
              <a:buChar char="•"/>
              <a:defRPr/>
            </a:pPr>
            <a:r>
              <a:rPr lang="en-US" sz="2400" dirty="0" smtClean="0">
                <a:solidFill>
                  <a:schemeClr val="accent2"/>
                </a:solidFill>
              </a:rPr>
              <a:t>Organize to bring about change</a:t>
            </a:r>
          </a:p>
          <a:p>
            <a:pPr marL="107950" indent="0" fontAlgn="auto">
              <a:spcAft>
                <a:spcPts val="0"/>
              </a:spcAft>
              <a:buClr>
                <a:schemeClr val="accent3"/>
              </a:buClr>
              <a:buFont typeface="Georgia"/>
              <a:buNone/>
              <a:defRPr/>
            </a:pPr>
            <a:endParaRPr lang="en-US" sz="1200" dirty="0">
              <a:solidFill>
                <a:schemeClr val="accent2"/>
              </a:solidFill>
            </a:endParaRPr>
          </a:p>
          <a:p>
            <a:pPr marL="107950" indent="0" fontAlgn="auto">
              <a:spcAft>
                <a:spcPts val="0"/>
              </a:spcAft>
              <a:buClr>
                <a:schemeClr val="accent3"/>
              </a:buClr>
              <a:buFont typeface="Georgia"/>
              <a:buNone/>
              <a:defRPr/>
            </a:pPr>
            <a:r>
              <a:rPr lang="en-US" sz="2400" dirty="0" smtClean="0">
                <a:solidFill>
                  <a:schemeClr val="accent2"/>
                </a:solidFill>
              </a:rPr>
              <a:t>Also offer: </a:t>
            </a:r>
          </a:p>
          <a:p>
            <a:pPr marL="450850" indent="-342900" fontAlgn="auto">
              <a:spcAft>
                <a:spcPts val="0"/>
              </a:spcAft>
              <a:buClr>
                <a:schemeClr val="accent3"/>
              </a:buClr>
              <a:buFont typeface="Georgia"/>
              <a:buChar char="•"/>
              <a:defRPr/>
            </a:pPr>
            <a:r>
              <a:rPr lang="en-US" sz="2400" dirty="0" smtClean="0">
                <a:solidFill>
                  <a:schemeClr val="accent2"/>
                </a:solidFill>
              </a:rPr>
              <a:t>Training ground to develop organizing and leadership skills, and build self-confidence</a:t>
            </a:r>
          </a:p>
          <a:p>
            <a:pPr marL="450850" indent="-342900" fontAlgn="auto">
              <a:spcAft>
                <a:spcPts val="0"/>
              </a:spcAft>
              <a:buClr>
                <a:schemeClr val="accent3"/>
              </a:buClr>
              <a:buFont typeface="Georgia"/>
              <a:buChar char="•"/>
              <a:defRPr/>
            </a:pPr>
            <a:r>
              <a:rPr lang="en-US" sz="2400" dirty="0" smtClean="0">
                <a:solidFill>
                  <a:schemeClr val="accent2"/>
                </a:solidFill>
              </a:rPr>
              <a:t>Legitimacy and structured support</a:t>
            </a:r>
          </a:p>
          <a:p>
            <a:pPr marL="107950" indent="0" fontAlgn="auto">
              <a:spcAft>
                <a:spcPts val="0"/>
              </a:spcAft>
              <a:buClr>
                <a:schemeClr val="accent3"/>
              </a:buClr>
              <a:buFont typeface="Georgia"/>
              <a:buNone/>
              <a:defRPr/>
            </a:pPr>
            <a:endParaRPr lang="en-US" sz="2400" dirty="0" smtClean="0">
              <a:solidFill>
                <a:schemeClr val="accent2"/>
              </a:solidFill>
            </a:endParaRPr>
          </a:p>
        </p:txBody>
      </p:sp>
      <p:pic>
        <p:nvPicPr>
          <p:cNvPr id="6041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9" name="Text Placeholder 8"/>
          <p:cNvSpPr>
            <a:spLocks noGrp="1"/>
          </p:cNvSpPr>
          <p:nvPr>
            <p:ph idx="1"/>
          </p:nvPr>
        </p:nvSpPr>
        <p:spPr>
          <a:xfrm>
            <a:off x="609600" y="2057400"/>
            <a:ext cx="8305800" cy="4572000"/>
          </a:xfrm>
        </p:spPr>
        <p:txBody>
          <a:bodyPr>
            <a:noAutofit/>
          </a:bodyPr>
          <a:lstStyle/>
          <a:p>
            <a:pPr marL="457200" indent="-349250" fontAlgn="auto">
              <a:spcAft>
                <a:spcPts val="0"/>
              </a:spcAft>
              <a:buClr>
                <a:schemeClr val="accent3"/>
              </a:buClr>
              <a:buFont typeface="Georgia"/>
              <a:buChar char="•"/>
              <a:defRPr/>
            </a:pPr>
            <a:r>
              <a:rPr lang="en-US" sz="2400" b="1" dirty="0" smtClean="0">
                <a:solidFill>
                  <a:schemeClr val="accent2"/>
                </a:solidFill>
              </a:rPr>
              <a:t>Institutionalization</a:t>
            </a:r>
          </a:p>
          <a:p>
            <a:pPr marL="457200" indent="-349250" fontAlgn="auto">
              <a:spcAft>
                <a:spcPts val="0"/>
              </a:spcAft>
              <a:buClr>
                <a:schemeClr val="accent3"/>
              </a:buClr>
              <a:buFont typeface="Wingdings" pitchFamily="2" charset="2"/>
              <a:buChar char="Ø"/>
              <a:defRPr/>
            </a:pPr>
            <a:r>
              <a:rPr lang="en-US" sz="2400" dirty="0" smtClean="0">
                <a:solidFill>
                  <a:srgbClr val="CC0000"/>
                </a:solidFill>
              </a:rPr>
              <a:t>Formalized structure also means barriers</a:t>
            </a:r>
            <a:r>
              <a:rPr lang="en-US" sz="2400" dirty="0">
                <a:solidFill>
                  <a:srgbClr val="CC0000"/>
                </a:solidFill>
              </a:rPr>
              <a:t> </a:t>
            </a:r>
          </a:p>
          <a:p>
            <a:pPr marL="109728" indent="0" fontAlgn="auto">
              <a:spcAft>
                <a:spcPts val="0"/>
              </a:spcAft>
              <a:buClr>
                <a:schemeClr val="accent3"/>
              </a:buClr>
              <a:buFont typeface="Georgia"/>
              <a:buNone/>
              <a:defRPr/>
            </a:pPr>
            <a:endParaRPr lang="en-US" sz="800" i="1" dirty="0" smtClean="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One of the things that happened with the creation of committees is that </a:t>
            </a:r>
            <a:r>
              <a:rPr lang="en-US" sz="2400" i="1" dirty="0" smtClean="0">
                <a:solidFill>
                  <a:schemeClr val="accent2"/>
                </a:solidFill>
              </a:rPr>
              <a:t>we </a:t>
            </a:r>
            <a:r>
              <a:rPr lang="en-US" sz="2400" i="1" dirty="0">
                <a:solidFill>
                  <a:schemeClr val="accent2"/>
                </a:solidFill>
              </a:rPr>
              <a:t>fought for these committees </a:t>
            </a:r>
            <a:r>
              <a:rPr lang="en-US" sz="2400" i="1" dirty="0" smtClean="0">
                <a:solidFill>
                  <a:schemeClr val="accent2"/>
                </a:solidFill>
              </a:rPr>
              <a:t>… to </a:t>
            </a:r>
            <a:r>
              <a:rPr lang="en-US" sz="2400" i="1" dirty="0">
                <a:solidFill>
                  <a:schemeClr val="accent2"/>
                </a:solidFill>
              </a:rPr>
              <a:t>advance women's issues and women's equality, </a:t>
            </a:r>
            <a:r>
              <a:rPr lang="en-US" sz="2400" i="1" dirty="0" smtClean="0">
                <a:solidFill>
                  <a:schemeClr val="accent2"/>
                </a:solidFill>
              </a:rPr>
              <a:t>but they </a:t>
            </a:r>
            <a:r>
              <a:rPr lang="en-US" sz="2400" i="1" dirty="0">
                <a:solidFill>
                  <a:schemeClr val="accent2"/>
                </a:solidFill>
              </a:rPr>
              <a:t>became very constrained and confined spaces</a:t>
            </a:r>
            <a:r>
              <a:rPr lang="en-US" sz="2400" i="1" dirty="0" smtClean="0">
                <a:solidFill>
                  <a:schemeClr val="accent2"/>
                </a:solidFill>
              </a:rPr>
              <a:t>.”</a:t>
            </a:r>
          </a:p>
        </p:txBody>
      </p:sp>
      <p:pic>
        <p:nvPicPr>
          <p:cNvPr id="6246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64514" name="Text Placeholder 8"/>
          <p:cNvSpPr>
            <a:spLocks noGrp="1"/>
          </p:cNvSpPr>
          <p:nvPr>
            <p:ph idx="1"/>
          </p:nvPr>
        </p:nvSpPr>
        <p:spPr>
          <a:xfrm>
            <a:off x="609600" y="2057400"/>
            <a:ext cx="8305800" cy="4572000"/>
          </a:xfrm>
        </p:spPr>
        <p:txBody>
          <a:bodyPr/>
          <a:lstStyle/>
          <a:p>
            <a:pPr marL="457200" indent="-347663">
              <a:buFont typeface="Wingdings" pitchFamily="2" charset="2"/>
              <a:buChar char="Ø"/>
            </a:pPr>
            <a:r>
              <a:rPr lang="en-US" sz="2400" smtClean="0">
                <a:solidFill>
                  <a:srgbClr val="CC0000"/>
                </a:solidFill>
              </a:rPr>
              <a:t>Can sideline grassroots activists</a:t>
            </a:r>
          </a:p>
          <a:p>
            <a:pPr marL="122238" lvl="1" indent="0">
              <a:buFont typeface="Georgia" pitchFamily="18" charset="0"/>
              <a:buNone/>
            </a:pPr>
            <a:endParaRPr lang="en-US" sz="800" i="1" smtClean="0"/>
          </a:p>
          <a:p>
            <a:pPr marL="122238" lvl="1" indent="0">
              <a:buFont typeface="Georgia" pitchFamily="18" charset="0"/>
              <a:buNone/>
            </a:pPr>
            <a:r>
              <a:rPr lang="en-US" sz="2400" i="1" smtClean="0"/>
              <a:t>"My understanding of the feminist movement, and particularly in the labour movement, was there was this wave of women doing really wonderful things … there was no structure. But … one structure was put into place - women's committees - … and it  forced ....women to fit into the structure.”</a:t>
            </a:r>
            <a:endParaRPr lang="en-US" sz="2400" smtClean="0"/>
          </a:p>
        </p:txBody>
      </p:sp>
      <p:pic>
        <p:nvPicPr>
          <p:cNvPr id="6451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9" name="Text Placeholder 8"/>
          <p:cNvSpPr>
            <a:spLocks noGrp="1"/>
          </p:cNvSpPr>
          <p:nvPr>
            <p:ph idx="1"/>
          </p:nvPr>
        </p:nvSpPr>
        <p:spPr>
          <a:xfrm>
            <a:off x="609600" y="1981200"/>
            <a:ext cx="8305800" cy="4648200"/>
          </a:xfrm>
        </p:spPr>
        <p:txBody>
          <a:bodyPr>
            <a:noAutofit/>
          </a:bodyPr>
          <a:lstStyle/>
          <a:p>
            <a:pPr marL="457200" indent="-349250" fontAlgn="auto">
              <a:spcAft>
                <a:spcPts val="0"/>
              </a:spcAft>
              <a:buClr>
                <a:schemeClr val="accent3"/>
              </a:buClr>
              <a:buFont typeface="Georgia"/>
              <a:buChar char="•"/>
              <a:defRPr/>
            </a:pPr>
            <a:r>
              <a:rPr lang="en-US" sz="2400" b="1" dirty="0">
                <a:solidFill>
                  <a:schemeClr val="accent2"/>
                </a:solidFill>
              </a:rPr>
              <a:t>N</a:t>
            </a:r>
            <a:r>
              <a:rPr lang="en-US" sz="2400" b="1" dirty="0" smtClean="0">
                <a:solidFill>
                  <a:schemeClr val="accent2"/>
                </a:solidFill>
              </a:rPr>
              <a:t>arrowed mandate &amp; vision</a:t>
            </a:r>
          </a:p>
          <a:p>
            <a:pPr marL="60325" lvl="2" indent="0" fontAlgn="auto">
              <a:spcAft>
                <a:spcPts val="0"/>
              </a:spcAft>
              <a:buFont typeface="Wingdings 2"/>
              <a:buNone/>
              <a:defRPr/>
            </a:pPr>
            <a:endParaRPr lang="en-US" sz="800" i="1" dirty="0" smtClean="0">
              <a:solidFill>
                <a:schemeClr val="accent2"/>
              </a:solidFill>
            </a:endParaRPr>
          </a:p>
          <a:p>
            <a:pPr marL="60325" lvl="2" indent="0" fontAlgn="auto">
              <a:spcAft>
                <a:spcPts val="0"/>
              </a:spcAft>
              <a:buFont typeface="Wingdings 2"/>
              <a:buNone/>
              <a:defRPr/>
            </a:pPr>
            <a:r>
              <a:rPr lang="en-US" i="1" dirty="0" smtClean="0">
                <a:solidFill>
                  <a:schemeClr val="accent2"/>
                </a:solidFill>
              </a:rPr>
              <a:t>“Women’s committees seem to not be taking on women’s issues more so than taking time for each other, which is very important but still it’s not moving the feminism agenda forward.”</a:t>
            </a:r>
          </a:p>
          <a:p>
            <a:pPr marL="60325" lvl="2" indent="0" fontAlgn="auto">
              <a:spcAft>
                <a:spcPts val="0"/>
              </a:spcAft>
              <a:buFont typeface="Wingdings 2"/>
              <a:buNone/>
              <a:defRPr/>
            </a:pPr>
            <a:endParaRPr lang="en-US" sz="1200" i="1" dirty="0" smtClean="0">
              <a:solidFill>
                <a:schemeClr val="accent2"/>
              </a:solidFill>
            </a:endParaRPr>
          </a:p>
          <a:p>
            <a:pPr marL="122238" lvl="2" indent="0" fontAlgn="auto">
              <a:spcAft>
                <a:spcPts val="0"/>
              </a:spcAft>
              <a:buFont typeface="Wingdings 2"/>
              <a:buNone/>
              <a:defRPr/>
            </a:pPr>
            <a:r>
              <a:rPr lang="en-US" i="1" dirty="0" smtClean="0">
                <a:solidFill>
                  <a:schemeClr val="accent2"/>
                </a:solidFill>
              </a:rPr>
              <a:t>“</a:t>
            </a:r>
            <a:r>
              <a:rPr lang="en-US" i="1" dirty="0">
                <a:solidFill>
                  <a:schemeClr val="accent2"/>
                </a:solidFill>
              </a:rPr>
              <a:t>Women’s committees are expected to organize around International Women’s Day and December 6</a:t>
            </a:r>
            <a:r>
              <a:rPr lang="en-US" i="1" baseline="30000" dirty="0">
                <a:solidFill>
                  <a:schemeClr val="accent2"/>
                </a:solidFill>
              </a:rPr>
              <a:t>th</a:t>
            </a:r>
            <a:r>
              <a:rPr lang="en-US" i="1" dirty="0">
                <a:solidFill>
                  <a:schemeClr val="accent2"/>
                </a:solidFill>
              </a:rPr>
              <a:t> and those are the points … that all of our work revolves around ... Commemorating these days is very important...but </a:t>
            </a:r>
            <a:r>
              <a:rPr lang="en-US" i="1" dirty="0" smtClean="0">
                <a:solidFill>
                  <a:schemeClr val="accent2"/>
                </a:solidFill>
              </a:rPr>
              <a:t>shouldn't </a:t>
            </a:r>
            <a:r>
              <a:rPr lang="en-US" i="1" dirty="0">
                <a:solidFill>
                  <a:schemeClr val="accent2"/>
                </a:solidFill>
              </a:rPr>
              <a:t>be the only thing that we focus on</a:t>
            </a:r>
            <a:r>
              <a:rPr lang="en-US" i="1" dirty="0" smtClean="0">
                <a:solidFill>
                  <a:schemeClr val="accent2"/>
                </a:solidFill>
              </a:rPr>
              <a:t>.”</a:t>
            </a:r>
            <a:endParaRPr lang="en-US" sz="800" dirty="0">
              <a:solidFill>
                <a:schemeClr val="accent2"/>
              </a:solidFill>
            </a:endParaRPr>
          </a:p>
        </p:txBody>
      </p:sp>
      <p:pic>
        <p:nvPicPr>
          <p:cNvPr id="6656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9" name="Text Placeholder 8"/>
          <p:cNvSpPr>
            <a:spLocks noGrp="1"/>
          </p:cNvSpPr>
          <p:nvPr>
            <p:ph idx="1"/>
          </p:nvPr>
        </p:nvSpPr>
        <p:spPr>
          <a:xfrm>
            <a:off x="609600" y="1828800"/>
            <a:ext cx="8305800" cy="4800600"/>
          </a:xfrm>
        </p:spPr>
        <p:txBody>
          <a:bodyPr>
            <a:normAutofit/>
          </a:bodyPr>
          <a:lstStyle/>
          <a:p>
            <a:pPr marL="457200" indent="-349250" fontAlgn="auto">
              <a:spcAft>
                <a:spcPts val="0"/>
              </a:spcAft>
              <a:buClr>
                <a:schemeClr val="accent3"/>
              </a:buClr>
              <a:buFont typeface="Georgia"/>
              <a:buChar char="•"/>
              <a:defRPr/>
            </a:pPr>
            <a:r>
              <a:rPr lang="en-US" sz="2400" b="1" dirty="0" smtClean="0">
                <a:solidFill>
                  <a:schemeClr val="accent2"/>
                </a:solidFill>
              </a:rPr>
              <a:t>Lack of power</a:t>
            </a:r>
          </a:p>
          <a:p>
            <a:pPr marL="107950" indent="0" fontAlgn="auto">
              <a:spcAft>
                <a:spcPts val="0"/>
              </a:spcAft>
              <a:buClr>
                <a:schemeClr val="accent3"/>
              </a:buClr>
              <a:buFont typeface="Georgia"/>
              <a:buNone/>
              <a:defRPr/>
            </a:pPr>
            <a:endParaRPr lang="en-US" sz="800" b="1" dirty="0">
              <a:solidFill>
                <a:schemeClr val="accent2"/>
              </a:solidFill>
            </a:endParaRPr>
          </a:p>
          <a:p>
            <a:pPr marL="565150" indent="-457200" fontAlgn="auto">
              <a:spcAft>
                <a:spcPts val="0"/>
              </a:spcAft>
              <a:buClr>
                <a:schemeClr val="accent3"/>
              </a:buClr>
              <a:buFont typeface="Wingdings" pitchFamily="2" charset="2"/>
              <a:buChar char="Ø"/>
              <a:defRPr/>
            </a:pPr>
            <a:r>
              <a:rPr lang="en-US" sz="2400" dirty="0" smtClean="0">
                <a:solidFill>
                  <a:srgbClr val="CC0000"/>
                </a:solidFill>
              </a:rPr>
              <a:t>Not linked to campaign priorities</a:t>
            </a:r>
          </a:p>
          <a:p>
            <a:pPr marL="107950" indent="0" fontAlgn="auto">
              <a:spcAft>
                <a:spcPts val="0"/>
              </a:spcAft>
              <a:buClr>
                <a:schemeClr val="accent3"/>
              </a:buClr>
              <a:buFont typeface="Georgia"/>
              <a:buNone/>
              <a:defRPr/>
            </a:pPr>
            <a:endParaRPr lang="en-US" sz="800" dirty="0" smtClean="0">
              <a:solidFill>
                <a:srgbClr val="CC0000"/>
              </a:solidFill>
            </a:endParaRPr>
          </a:p>
          <a:p>
            <a:pPr marL="107950" indent="0" fontAlgn="auto">
              <a:spcAft>
                <a:spcPts val="0"/>
              </a:spcAft>
              <a:buClr>
                <a:schemeClr val="accent3"/>
              </a:buClr>
              <a:buFont typeface="Georgia"/>
              <a:buNone/>
              <a:defRPr/>
            </a:pPr>
            <a:r>
              <a:rPr lang="en-US" sz="2400" i="1" dirty="0">
                <a:solidFill>
                  <a:schemeClr val="accent2"/>
                </a:solidFill>
              </a:rPr>
              <a:t>"Changes in the [</a:t>
            </a:r>
            <a:r>
              <a:rPr lang="en-US" sz="2400" i="1" dirty="0" err="1">
                <a:solidFill>
                  <a:schemeClr val="accent2"/>
                </a:solidFill>
              </a:rPr>
              <a:t>labour</a:t>
            </a:r>
            <a:r>
              <a:rPr lang="en-US" sz="2400" i="1" dirty="0">
                <a:solidFill>
                  <a:schemeClr val="accent2"/>
                </a:solidFill>
              </a:rPr>
              <a:t>] movement meant that the women's committees now have very little - if any- clout. They have to sort of toe the line as to the campaigns that are put out there for them. </a:t>
            </a:r>
            <a:endParaRPr lang="en-US" sz="2400" dirty="0">
              <a:solidFill>
                <a:schemeClr val="accent2"/>
              </a:solidFill>
            </a:endParaRPr>
          </a:p>
          <a:p>
            <a:pPr marL="107950" indent="0" fontAlgn="auto">
              <a:spcAft>
                <a:spcPts val="0"/>
              </a:spcAft>
              <a:buClr>
                <a:schemeClr val="accent3"/>
              </a:buClr>
              <a:buFont typeface="Georgia"/>
              <a:buNone/>
              <a:defRPr/>
            </a:pPr>
            <a:endParaRPr lang="en-US" sz="900" dirty="0" smtClean="0">
              <a:solidFill>
                <a:srgbClr val="CC0000"/>
              </a:solidFill>
            </a:endParaRPr>
          </a:p>
          <a:p>
            <a:pPr marL="107950" indent="0" fontAlgn="auto">
              <a:spcAft>
                <a:spcPts val="0"/>
              </a:spcAft>
              <a:buClr>
                <a:schemeClr val="accent3"/>
              </a:buClr>
              <a:buFont typeface="Georgia"/>
              <a:buNone/>
              <a:defRPr/>
            </a:pPr>
            <a:endParaRPr lang="en-US" sz="3400" dirty="0" smtClean="0">
              <a:solidFill>
                <a:srgbClr val="CC0000"/>
              </a:solidFill>
            </a:endParaRPr>
          </a:p>
          <a:p>
            <a:pPr marL="457200" indent="-349250" fontAlgn="auto">
              <a:spcAft>
                <a:spcPts val="0"/>
              </a:spcAft>
              <a:buClr>
                <a:schemeClr val="accent3"/>
              </a:buClr>
              <a:buFont typeface="Georgia"/>
              <a:buChar char="•"/>
              <a:defRPr/>
            </a:pPr>
            <a:endParaRPr lang="en-US" sz="3400" dirty="0" smtClean="0"/>
          </a:p>
        </p:txBody>
      </p:sp>
      <p:pic>
        <p:nvPicPr>
          <p:cNvPr id="6861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smtClean="0">
                <a:solidFill>
                  <a:srgbClr val="CC0000"/>
                </a:solidFill>
              </a:rPr>
              <a:t>Women’s Structures: Do they still work?</a:t>
            </a:r>
            <a:endParaRPr lang="en-US" dirty="0">
              <a:solidFill>
                <a:srgbClr val="CC0000"/>
              </a:solidFill>
            </a:endParaRPr>
          </a:p>
        </p:txBody>
      </p:sp>
      <p:sp>
        <p:nvSpPr>
          <p:cNvPr id="9" name="Text Placeholder 8"/>
          <p:cNvSpPr>
            <a:spLocks noGrp="1"/>
          </p:cNvSpPr>
          <p:nvPr>
            <p:ph idx="1"/>
          </p:nvPr>
        </p:nvSpPr>
        <p:spPr>
          <a:xfrm>
            <a:off x="609600" y="1828800"/>
            <a:ext cx="8305800" cy="4800600"/>
          </a:xfrm>
        </p:spPr>
        <p:txBody>
          <a:bodyPr>
            <a:normAutofit/>
          </a:bodyPr>
          <a:lstStyle/>
          <a:p>
            <a:pPr marL="107950" indent="0" fontAlgn="auto">
              <a:spcAft>
                <a:spcPts val="0"/>
              </a:spcAft>
              <a:buClr>
                <a:schemeClr val="accent3"/>
              </a:buClr>
              <a:buFont typeface="Georgia"/>
              <a:buNone/>
              <a:defRPr/>
            </a:pPr>
            <a:endParaRPr lang="en-US" sz="800" dirty="0" smtClean="0">
              <a:solidFill>
                <a:srgbClr val="CC0000"/>
              </a:solidFill>
            </a:endParaRPr>
          </a:p>
          <a:p>
            <a:pPr marL="565150" indent="-457200" fontAlgn="auto">
              <a:spcAft>
                <a:spcPts val="0"/>
              </a:spcAft>
              <a:buClr>
                <a:schemeClr val="accent3"/>
              </a:buClr>
              <a:buFont typeface="Wingdings" pitchFamily="2" charset="2"/>
              <a:buChar char="Ø"/>
              <a:defRPr/>
            </a:pPr>
            <a:r>
              <a:rPr lang="en-US" sz="2400" dirty="0" smtClean="0">
                <a:solidFill>
                  <a:srgbClr val="CC0000"/>
                </a:solidFill>
              </a:rPr>
              <a:t>Not perceived as way to leadership</a:t>
            </a:r>
          </a:p>
          <a:p>
            <a:pPr marL="107950" indent="0" fontAlgn="auto">
              <a:spcAft>
                <a:spcPts val="0"/>
              </a:spcAft>
              <a:buClr>
                <a:schemeClr val="accent3"/>
              </a:buClr>
              <a:buFont typeface="Georgia"/>
              <a:buNone/>
              <a:defRPr/>
            </a:pPr>
            <a:endParaRPr lang="en-US" sz="800" i="1" dirty="0" smtClean="0">
              <a:solidFill>
                <a:schemeClr val="accent2"/>
              </a:solidFill>
            </a:endParaRPr>
          </a:p>
          <a:p>
            <a:pPr marL="107950"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What I’m finding with a number of young women – extraordinarily talented, brilliant, future leader women – is that … they want to be a good organizer, a mobilizer. They want to be known as an expert in health and </a:t>
            </a:r>
            <a:r>
              <a:rPr lang="en-US" sz="2400" i="1" dirty="0" smtClean="0">
                <a:solidFill>
                  <a:schemeClr val="accent2"/>
                </a:solidFill>
              </a:rPr>
              <a:t>safety … </a:t>
            </a:r>
            <a:r>
              <a:rPr lang="en-US" sz="2400" i="1" dirty="0">
                <a:solidFill>
                  <a:schemeClr val="accent2"/>
                </a:solidFill>
              </a:rPr>
              <a:t>They do not want to be known as a leader on </a:t>
            </a:r>
            <a:r>
              <a:rPr lang="en-US" sz="2400" i="1" dirty="0" smtClean="0">
                <a:solidFill>
                  <a:schemeClr val="accent2"/>
                </a:solidFill>
              </a:rPr>
              <a:t>equity.”</a:t>
            </a:r>
            <a:endParaRPr lang="en-US" sz="2400" dirty="0">
              <a:solidFill>
                <a:schemeClr val="accent2"/>
              </a:solidFill>
            </a:endParaRPr>
          </a:p>
          <a:p>
            <a:pPr marL="107950" indent="0" fontAlgn="auto">
              <a:spcAft>
                <a:spcPts val="0"/>
              </a:spcAft>
              <a:buClr>
                <a:schemeClr val="accent3"/>
              </a:buClr>
              <a:buFont typeface="Georgia"/>
              <a:buNone/>
              <a:defRPr/>
            </a:pPr>
            <a:endParaRPr lang="en-US" sz="3400" dirty="0" smtClean="0">
              <a:solidFill>
                <a:srgbClr val="CC0000"/>
              </a:solidFill>
            </a:endParaRPr>
          </a:p>
          <a:p>
            <a:pPr marL="457200" indent="-349250" fontAlgn="auto">
              <a:spcAft>
                <a:spcPts val="0"/>
              </a:spcAft>
              <a:buClr>
                <a:schemeClr val="accent3"/>
              </a:buClr>
              <a:buFont typeface="Georgia"/>
              <a:buChar char="•"/>
              <a:defRPr/>
            </a:pPr>
            <a:endParaRPr lang="en-US" sz="3400" dirty="0" smtClean="0"/>
          </a:p>
        </p:txBody>
      </p:sp>
      <p:pic>
        <p:nvPicPr>
          <p:cNvPr id="7065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534400" cy="685800"/>
          </a:xfrm>
        </p:spPr>
        <p:txBody>
          <a:bodyPr>
            <a:normAutofit fontScale="90000"/>
          </a:bodyPr>
          <a:lstStyle/>
          <a:p>
            <a:pPr fontAlgn="auto">
              <a:spcAft>
                <a:spcPts val="0"/>
              </a:spcAft>
              <a:defRPr/>
            </a:pPr>
            <a:r>
              <a:rPr lang="en-US" dirty="0">
                <a:solidFill>
                  <a:srgbClr val="CC0000"/>
                </a:solidFill>
              </a:rPr>
              <a:t>Women’s Structures: Do they still work?</a:t>
            </a:r>
          </a:p>
        </p:txBody>
      </p:sp>
      <p:sp>
        <p:nvSpPr>
          <p:cNvPr id="9" name="Text Placeholder 8"/>
          <p:cNvSpPr>
            <a:spLocks noGrp="1"/>
          </p:cNvSpPr>
          <p:nvPr>
            <p:ph idx="1"/>
          </p:nvPr>
        </p:nvSpPr>
        <p:spPr>
          <a:xfrm>
            <a:off x="609600" y="2057400"/>
            <a:ext cx="8229600" cy="4495800"/>
          </a:xfrm>
        </p:spPr>
        <p:txBody>
          <a:bodyPr>
            <a:normAutofit/>
          </a:bodyPr>
          <a:lstStyle/>
          <a:p>
            <a:pPr marL="457200" indent="-349250" fontAlgn="auto">
              <a:spcAft>
                <a:spcPts val="0"/>
              </a:spcAft>
              <a:buClr>
                <a:schemeClr val="accent3"/>
              </a:buClr>
              <a:buFont typeface="Georgia"/>
              <a:buChar char="•"/>
              <a:defRPr/>
            </a:pPr>
            <a:r>
              <a:rPr lang="en-US" sz="2400" dirty="0">
                <a:solidFill>
                  <a:srgbClr val="CC0000"/>
                </a:solidFill>
              </a:rPr>
              <a:t>Not linked to core union </a:t>
            </a:r>
            <a:r>
              <a:rPr lang="en-US" sz="2400" dirty="0" smtClean="0">
                <a:solidFill>
                  <a:srgbClr val="CC0000"/>
                </a:solidFill>
              </a:rPr>
              <a:t>functions</a:t>
            </a:r>
          </a:p>
          <a:p>
            <a:pPr marL="109728" indent="0" fontAlgn="auto">
              <a:spcAft>
                <a:spcPts val="0"/>
              </a:spcAft>
              <a:buClr>
                <a:schemeClr val="accent3"/>
              </a:buClr>
              <a:buFont typeface="Georgia"/>
              <a:buNone/>
              <a:defRPr/>
            </a:pPr>
            <a:endParaRPr lang="en-US" sz="800" i="1" dirty="0" smtClean="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The fact is women’s committees have no power in the structure of many unions ... You have the health &amp; safety committee, which has the </a:t>
            </a:r>
            <a:r>
              <a:rPr lang="en-US" sz="2400" i="1" dirty="0" err="1">
                <a:solidFill>
                  <a:schemeClr val="accent2"/>
                </a:solidFill>
              </a:rPr>
              <a:t>regs</a:t>
            </a:r>
            <a:r>
              <a:rPr lang="en-US" sz="2400" i="1" dirty="0">
                <a:solidFill>
                  <a:schemeClr val="accent2"/>
                </a:solidFill>
              </a:rPr>
              <a:t> </a:t>
            </a:r>
            <a:r>
              <a:rPr lang="en-US" sz="2400" i="1" dirty="0" smtClean="0">
                <a:solidFill>
                  <a:schemeClr val="accent2"/>
                </a:solidFill>
              </a:rPr>
              <a:t>… and </a:t>
            </a:r>
            <a:r>
              <a:rPr lang="en-US" sz="2400" i="1" dirty="0">
                <a:solidFill>
                  <a:schemeClr val="accent2"/>
                </a:solidFill>
              </a:rPr>
              <a:t>real power at the workplace.  You have the grievance committee, which has its own </a:t>
            </a:r>
            <a:r>
              <a:rPr lang="en-US" sz="2400" i="1" dirty="0" smtClean="0">
                <a:solidFill>
                  <a:schemeClr val="accent2"/>
                </a:solidFill>
              </a:rPr>
              <a:t>power ... </a:t>
            </a:r>
            <a:r>
              <a:rPr lang="en-US" sz="2400" i="1" dirty="0">
                <a:solidFill>
                  <a:schemeClr val="accent2"/>
                </a:solidFill>
              </a:rPr>
              <a:t>The women’s committee has no power</a:t>
            </a:r>
            <a:r>
              <a:rPr lang="en-US" sz="2400" i="1" dirty="0" smtClean="0">
                <a:solidFill>
                  <a:schemeClr val="accent2"/>
                </a:solidFill>
              </a:rPr>
              <a:t>.”</a:t>
            </a:r>
          </a:p>
          <a:p>
            <a:pPr marL="109728" indent="0" fontAlgn="auto">
              <a:spcAft>
                <a:spcPts val="0"/>
              </a:spcAft>
              <a:buClr>
                <a:schemeClr val="accent3"/>
              </a:buClr>
              <a:buFont typeface="Georgia"/>
              <a:buNone/>
              <a:defRPr/>
            </a:pPr>
            <a:endParaRPr lang="en-US" sz="1800" dirty="0"/>
          </a:p>
          <a:p>
            <a:pPr marL="457200" indent="-349250" fontAlgn="auto">
              <a:spcAft>
                <a:spcPts val="0"/>
              </a:spcAft>
              <a:buClr>
                <a:schemeClr val="accent3"/>
              </a:buClr>
              <a:buFont typeface="Georgia"/>
              <a:buChar char="•"/>
              <a:defRPr/>
            </a:pPr>
            <a:r>
              <a:rPr lang="en-US" sz="2400" dirty="0" smtClean="0">
                <a:solidFill>
                  <a:srgbClr val="CC0000"/>
                </a:solidFill>
              </a:rPr>
              <a:t>Not </a:t>
            </a:r>
            <a:r>
              <a:rPr lang="en-US" sz="2400" dirty="0">
                <a:solidFill>
                  <a:srgbClr val="CC0000"/>
                </a:solidFill>
              </a:rPr>
              <a:t>tied to rank &amp; file </a:t>
            </a:r>
            <a:r>
              <a:rPr lang="en-US" sz="2400" dirty="0" smtClean="0">
                <a:solidFill>
                  <a:srgbClr val="CC0000"/>
                </a:solidFill>
              </a:rPr>
              <a:t>activism</a:t>
            </a:r>
          </a:p>
          <a:p>
            <a:pPr marL="107950" indent="0" fontAlgn="auto">
              <a:spcAft>
                <a:spcPts val="0"/>
              </a:spcAft>
              <a:buClr>
                <a:schemeClr val="accent3"/>
              </a:buClr>
              <a:buFont typeface="Georgia"/>
              <a:buNone/>
              <a:defRPr/>
            </a:pPr>
            <a:endParaRPr lang="en-US" sz="800" i="1" dirty="0" smtClean="0">
              <a:solidFill>
                <a:schemeClr val="accent2"/>
              </a:solidFill>
            </a:endParaRPr>
          </a:p>
          <a:p>
            <a:pPr marL="107950" indent="0" fontAlgn="auto">
              <a:spcAft>
                <a:spcPts val="0"/>
              </a:spcAft>
              <a:buClr>
                <a:schemeClr val="accent3"/>
              </a:buClr>
              <a:buFont typeface="Georgia"/>
              <a:buNone/>
              <a:defRPr/>
            </a:pPr>
            <a:r>
              <a:rPr lang="en-US" sz="2400" i="1" dirty="0" smtClean="0">
                <a:solidFill>
                  <a:schemeClr val="accent2"/>
                </a:solidFill>
              </a:rPr>
              <a:t>“You </a:t>
            </a:r>
            <a:r>
              <a:rPr lang="en-US" sz="2400" i="1" dirty="0">
                <a:solidFill>
                  <a:schemeClr val="accent2"/>
                </a:solidFill>
              </a:rPr>
              <a:t>piss them off and you’re not there any more.”</a:t>
            </a:r>
            <a:endParaRPr lang="en-US" sz="2400" dirty="0">
              <a:solidFill>
                <a:schemeClr val="accent2"/>
              </a:solidFill>
            </a:endParaRPr>
          </a:p>
          <a:p>
            <a:pPr marL="400558" lvl="1" indent="0" fontAlgn="auto">
              <a:spcAft>
                <a:spcPts val="0"/>
              </a:spcAft>
              <a:buFont typeface="Georgia"/>
              <a:buNone/>
              <a:defRPr/>
            </a:pPr>
            <a:endParaRPr lang="en-US" sz="3100" dirty="0" smtClean="0"/>
          </a:p>
        </p:txBody>
      </p:sp>
      <p:pic>
        <p:nvPicPr>
          <p:cNvPr id="7270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315200" cy="685800"/>
          </a:xfrm>
        </p:spPr>
        <p:txBody>
          <a:bodyPr>
            <a:normAutofit fontScale="90000"/>
          </a:bodyPr>
          <a:lstStyle/>
          <a:p>
            <a:pPr fontAlgn="auto">
              <a:spcAft>
                <a:spcPts val="0"/>
              </a:spcAft>
              <a:defRPr/>
            </a:pPr>
            <a:r>
              <a:rPr lang="en-US" dirty="0" smtClean="0">
                <a:solidFill>
                  <a:srgbClr val="C00000"/>
                </a:solidFill>
              </a:rPr>
              <a:t>Lessons about change</a:t>
            </a:r>
            <a:endParaRPr lang="en-US" dirty="0">
              <a:solidFill>
                <a:srgbClr val="C00000"/>
              </a:solidFill>
            </a:endParaRPr>
          </a:p>
        </p:txBody>
      </p:sp>
      <p:sp>
        <p:nvSpPr>
          <p:cNvPr id="9" name="Text Placeholder 8"/>
          <p:cNvSpPr>
            <a:spLocks noGrp="1"/>
          </p:cNvSpPr>
          <p:nvPr>
            <p:ph idx="1"/>
          </p:nvPr>
        </p:nvSpPr>
        <p:spPr>
          <a:xfrm>
            <a:off x="609600" y="2057400"/>
            <a:ext cx="8001000" cy="4572000"/>
          </a:xfrm>
        </p:spPr>
        <p:txBody>
          <a:bodyPr>
            <a:normAutofit/>
          </a:bodyPr>
          <a:lstStyle/>
          <a:p>
            <a:pPr marL="109728" indent="0" fontAlgn="auto">
              <a:spcAft>
                <a:spcPts val="0"/>
              </a:spcAft>
              <a:buClr>
                <a:schemeClr val="accent3"/>
              </a:buClr>
              <a:buFont typeface="Georgia"/>
              <a:buNone/>
              <a:defRPr/>
            </a:pPr>
            <a:r>
              <a:rPr lang="en-US" i="1" dirty="0" smtClean="0">
                <a:solidFill>
                  <a:schemeClr val="accent2"/>
                </a:solidFill>
              </a:rPr>
              <a:t>A Struggle to Remember:</a:t>
            </a:r>
          </a:p>
          <a:p>
            <a:pPr marL="109728" indent="0" fontAlgn="auto">
              <a:spcAft>
                <a:spcPts val="0"/>
              </a:spcAft>
              <a:buClr>
                <a:schemeClr val="accent3"/>
              </a:buClr>
              <a:buFont typeface="Georgia"/>
              <a:buNone/>
              <a:defRPr/>
            </a:pPr>
            <a:endParaRPr lang="en-US" sz="800" i="1" dirty="0" smtClean="0">
              <a:solidFill>
                <a:schemeClr val="accent2"/>
              </a:solidFill>
            </a:endParaRPr>
          </a:p>
          <a:p>
            <a:pPr marL="365760" indent="-256032" fontAlgn="auto">
              <a:spcAft>
                <a:spcPts val="0"/>
              </a:spcAft>
              <a:buClr>
                <a:schemeClr val="accent3"/>
              </a:buClr>
              <a:buFont typeface="Georgia"/>
              <a:buChar char="•"/>
              <a:defRPr/>
            </a:pPr>
            <a:r>
              <a:rPr lang="en-US" dirty="0" smtClean="0">
                <a:solidFill>
                  <a:schemeClr val="accent2"/>
                </a:solidFill>
              </a:rPr>
              <a:t>Female membership “ran past the leadership”</a:t>
            </a:r>
          </a:p>
          <a:p>
            <a:pPr marL="365760" indent="-256032" fontAlgn="auto">
              <a:spcAft>
                <a:spcPts val="0"/>
              </a:spcAft>
              <a:buClr>
                <a:schemeClr val="accent3"/>
              </a:buClr>
              <a:buFont typeface="Georgia"/>
              <a:buChar char="•"/>
              <a:defRPr/>
            </a:pPr>
            <a:r>
              <a:rPr lang="en-US" dirty="0" smtClean="0">
                <a:solidFill>
                  <a:schemeClr val="accent2"/>
                </a:solidFill>
              </a:rPr>
              <a:t>Women’s organizing “won over” key male leaders</a:t>
            </a:r>
          </a:p>
          <a:p>
            <a:pPr marL="365760" indent="-256032" fontAlgn="auto">
              <a:spcAft>
                <a:spcPts val="0"/>
              </a:spcAft>
              <a:buClr>
                <a:schemeClr val="accent3"/>
              </a:buClr>
              <a:buFont typeface="Georgia"/>
              <a:buChar char="•"/>
              <a:defRPr/>
            </a:pPr>
            <a:r>
              <a:rPr lang="en-US" dirty="0" smtClean="0">
                <a:solidFill>
                  <a:schemeClr val="accent2"/>
                </a:solidFill>
              </a:rPr>
              <a:t>Rank &amp; file activism created a foundation for women as union leaders</a:t>
            </a:r>
          </a:p>
          <a:p>
            <a:pPr marL="109728" indent="0" fontAlgn="auto">
              <a:spcAft>
                <a:spcPts val="0"/>
              </a:spcAft>
              <a:buClr>
                <a:schemeClr val="accent3"/>
              </a:buClr>
              <a:buFont typeface="Georgia"/>
              <a:buNone/>
              <a:defRPr/>
            </a:pPr>
            <a:endParaRPr lang="en-US" sz="1800" dirty="0">
              <a:solidFill>
                <a:schemeClr val="accent2"/>
              </a:solidFill>
            </a:endParaRPr>
          </a:p>
          <a:p>
            <a:pPr marL="109728" indent="0" algn="r" fontAlgn="auto">
              <a:spcAft>
                <a:spcPts val="0"/>
              </a:spcAft>
              <a:buClr>
                <a:schemeClr val="accent3"/>
              </a:buClr>
              <a:buFont typeface="Georgia"/>
              <a:buNone/>
              <a:defRPr/>
            </a:pPr>
            <a:r>
              <a:rPr lang="en-US" dirty="0" smtClean="0">
                <a:solidFill>
                  <a:srgbClr val="C00000"/>
                </a:solidFill>
              </a:rPr>
              <a:t>…. It’s </a:t>
            </a:r>
            <a:r>
              <a:rPr lang="en-US" dirty="0">
                <a:solidFill>
                  <a:srgbClr val="C00000"/>
                </a:solidFill>
              </a:rPr>
              <a:t>in our collective </a:t>
            </a:r>
            <a:r>
              <a:rPr lang="en-US" dirty="0" smtClean="0">
                <a:solidFill>
                  <a:srgbClr val="C00000"/>
                </a:solidFill>
              </a:rPr>
              <a:t>hands</a:t>
            </a:r>
            <a:endParaRPr lang="en-US" dirty="0">
              <a:solidFill>
                <a:schemeClr val="accent2"/>
              </a:solidFill>
            </a:endParaRPr>
          </a:p>
        </p:txBody>
      </p:sp>
      <p:pic>
        <p:nvPicPr>
          <p:cNvPr id="1945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a:solidFill>
                  <a:srgbClr val="CC0000"/>
                </a:solidFill>
              </a:rPr>
              <a:t>Women’s Structures: Do they still work?</a:t>
            </a:r>
          </a:p>
        </p:txBody>
      </p:sp>
      <p:sp>
        <p:nvSpPr>
          <p:cNvPr id="9" name="Text Placeholder 8"/>
          <p:cNvSpPr>
            <a:spLocks noGrp="1"/>
          </p:cNvSpPr>
          <p:nvPr>
            <p:ph idx="1"/>
          </p:nvPr>
        </p:nvSpPr>
        <p:spPr>
          <a:xfrm>
            <a:off x="533400" y="2133600"/>
            <a:ext cx="8077200" cy="4495800"/>
          </a:xfrm>
        </p:spPr>
        <p:txBody>
          <a:bodyPr>
            <a:normAutofit/>
          </a:bodyPr>
          <a:lstStyle/>
          <a:p>
            <a:pPr marL="457200" indent="-349250" fontAlgn="auto">
              <a:spcAft>
                <a:spcPts val="0"/>
              </a:spcAft>
              <a:buClr>
                <a:schemeClr val="accent3"/>
              </a:buClr>
              <a:buFont typeface="Georgia"/>
              <a:buChar char="•"/>
              <a:defRPr/>
            </a:pPr>
            <a:r>
              <a:rPr lang="en-US" sz="2400" b="1" dirty="0" smtClean="0">
                <a:solidFill>
                  <a:schemeClr val="accent2"/>
                </a:solidFill>
              </a:rPr>
              <a:t>Intersectional organizing</a:t>
            </a:r>
          </a:p>
          <a:p>
            <a:pPr marL="107950" indent="0" fontAlgn="auto">
              <a:spcAft>
                <a:spcPts val="0"/>
              </a:spcAft>
              <a:buClr>
                <a:schemeClr val="accent3"/>
              </a:buClr>
              <a:buFont typeface="Georgia"/>
              <a:buNone/>
              <a:defRPr/>
            </a:pPr>
            <a:endParaRPr lang="en-US" sz="800" b="1" dirty="0">
              <a:solidFill>
                <a:schemeClr val="accent2"/>
              </a:solidFill>
            </a:endParaRPr>
          </a:p>
          <a:p>
            <a:pPr marL="457200" indent="-349250" fontAlgn="auto">
              <a:spcAft>
                <a:spcPts val="0"/>
              </a:spcAft>
              <a:buClr>
                <a:schemeClr val="accent3"/>
              </a:buClr>
              <a:buFont typeface="Wingdings" pitchFamily="2" charset="2"/>
              <a:buChar char="Ø"/>
              <a:defRPr/>
            </a:pPr>
            <a:r>
              <a:rPr lang="en-US" sz="2400" dirty="0">
                <a:solidFill>
                  <a:srgbClr val="CC0000"/>
                </a:solidFill>
              </a:rPr>
              <a:t>Tokenism and “</a:t>
            </a:r>
            <a:r>
              <a:rPr lang="en-US" sz="2400" dirty="0" err="1">
                <a:solidFill>
                  <a:srgbClr val="CC0000"/>
                </a:solidFill>
              </a:rPr>
              <a:t>siloing</a:t>
            </a:r>
            <a:r>
              <a:rPr lang="en-US" sz="2400" dirty="0">
                <a:solidFill>
                  <a:srgbClr val="CC0000"/>
                </a:solidFill>
              </a:rPr>
              <a:t>”</a:t>
            </a:r>
          </a:p>
          <a:p>
            <a:pPr marL="107950" indent="0" fontAlgn="auto">
              <a:spcAft>
                <a:spcPts val="0"/>
              </a:spcAft>
              <a:buClr>
                <a:schemeClr val="accent3"/>
              </a:buClr>
              <a:buFont typeface="Georgia"/>
              <a:buNone/>
              <a:defRPr/>
            </a:pPr>
            <a:endParaRPr lang="en-US" sz="800" i="1" dirty="0" smtClean="0">
              <a:solidFill>
                <a:schemeClr val="accent2"/>
              </a:solidFill>
            </a:endParaRPr>
          </a:p>
          <a:p>
            <a:pPr marL="107950"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There's this sense of equity tokenism where if you have a lesbian or an Aboriginal woman or a woman with a disability that is the accomplishment in itself</a:t>
            </a:r>
            <a:r>
              <a:rPr lang="en-US" sz="2400" i="1" dirty="0" smtClean="0">
                <a:solidFill>
                  <a:schemeClr val="accent2"/>
                </a:solidFill>
              </a:rPr>
              <a:t>.“</a:t>
            </a:r>
          </a:p>
          <a:p>
            <a:pPr marL="107950" indent="0" fontAlgn="auto">
              <a:spcAft>
                <a:spcPts val="0"/>
              </a:spcAft>
              <a:buClr>
                <a:schemeClr val="accent3"/>
              </a:buClr>
              <a:buFont typeface="Georgia"/>
              <a:buNone/>
              <a:defRPr/>
            </a:pPr>
            <a:endParaRPr lang="en-US" sz="2400" i="1" dirty="0">
              <a:solidFill>
                <a:schemeClr val="accent2"/>
              </a:solidFill>
            </a:endParaRPr>
          </a:p>
          <a:p>
            <a:pPr marL="107950" indent="0" fontAlgn="auto">
              <a:spcAft>
                <a:spcPts val="0"/>
              </a:spcAft>
              <a:buClr>
                <a:schemeClr val="accent3"/>
              </a:buClr>
              <a:buFont typeface="Georgia"/>
              <a:buNone/>
              <a:defRPr/>
            </a:pPr>
            <a:endParaRPr lang="en-US" sz="2400" dirty="0">
              <a:solidFill>
                <a:schemeClr val="accent2"/>
              </a:solidFill>
            </a:endParaRPr>
          </a:p>
          <a:p>
            <a:pPr marL="107950" indent="0" fontAlgn="auto">
              <a:spcAft>
                <a:spcPts val="0"/>
              </a:spcAft>
              <a:buClr>
                <a:schemeClr val="accent3"/>
              </a:buClr>
              <a:buFont typeface="Georgia"/>
              <a:buNone/>
              <a:defRPr/>
            </a:pPr>
            <a:endParaRPr lang="en-US" sz="2400" b="1" dirty="0" smtClean="0">
              <a:solidFill>
                <a:schemeClr val="accent2"/>
              </a:solidFill>
            </a:endParaRPr>
          </a:p>
        </p:txBody>
      </p:sp>
      <p:pic>
        <p:nvPicPr>
          <p:cNvPr id="7475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a:solidFill>
                  <a:srgbClr val="CC0000"/>
                </a:solidFill>
              </a:rPr>
              <a:t>Women’s Structures: Do they still work?</a:t>
            </a:r>
          </a:p>
        </p:txBody>
      </p:sp>
      <p:sp>
        <p:nvSpPr>
          <p:cNvPr id="9" name="Text Placeholder 8"/>
          <p:cNvSpPr>
            <a:spLocks noGrp="1"/>
          </p:cNvSpPr>
          <p:nvPr>
            <p:ph idx="1"/>
          </p:nvPr>
        </p:nvSpPr>
        <p:spPr>
          <a:xfrm>
            <a:off x="609600" y="2057400"/>
            <a:ext cx="8153400" cy="4495800"/>
          </a:xfrm>
        </p:spPr>
        <p:txBody>
          <a:bodyPr>
            <a:normAutofit/>
          </a:bodyPr>
          <a:lstStyle/>
          <a:p>
            <a:pPr marL="457200" indent="-349250" fontAlgn="auto">
              <a:spcAft>
                <a:spcPts val="0"/>
              </a:spcAft>
              <a:buClr>
                <a:schemeClr val="accent3"/>
              </a:buClr>
              <a:buFont typeface="Wingdings" pitchFamily="2" charset="2"/>
              <a:buChar char="Ø"/>
              <a:defRPr/>
            </a:pPr>
            <a:r>
              <a:rPr lang="en-US" sz="2400" dirty="0" smtClean="0">
                <a:solidFill>
                  <a:srgbClr val="C00000"/>
                </a:solidFill>
              </a:rPr>
              <a:t>Feminism </a:t>
            </a:r>
            <a:r>
              <a:rPr lang="en-US" sz="2400" dirty="0">
                <a:solidFill>
                  <a:srgbClr val="C00000"/>
                </a:solidFill>
              </a:rPr>
              <a:t>and </a:t>
            </a:r>
            <a:r>
              <a:rPr lang="en-US" sz="2400" dirty="0" smtClean="0">
                <a:solidFill>
                  <a:srgbClr val="C00000"/>
                </a:solidFill>
              </a:rPr>
              <a:t>diversity</a:t>
            </a:r>
          </a:p>
          <a:p>
            <a:pPr marL="107950" indent="0" fontAlgn="auto">
              <a:spcAft>
                <a:spcPts val="0"/>
              </a:spcAft>
              <a:buClr>
                <a:schemeClr val="accent3"/>
              </a:buClr>
              <a:buFont typeface="Georgia"/>
              <a:buNone/>
              <a:defRPr/>
            </a:pPr>
            <a:endParaRPr lang="en-US" sz="800" dirty="0">
              <a:solidFill>
                <a:srgbClr val="C00000"/>
              </a:solidFill>
            </a:endParaRPr>
          </a:p>
          <a:p>
            <a:pPr marL="107950" indent="0" fontAlgn="auto">
              <a:spcAft>
                <a:spcPts val="0"/>
              </a:spcAft>
              <a:buClr>
                <a:schemeClr val="accent3"/>
              </a:buClr>
              <a:buFont typeface="Georgia"/>
              <a:buNone/>
              <a:defRPr/>
            </a:pPr>
            <a:r>
              <a:rPr lang="en-US" sz="2400" i="1" dirty="0">
                <a:solidFill>
                  <a:schemeClr val="accent2"/>
                </a:solidFill>
              </a:rPr>
              <a:t>“Yet mainstream feminist – I mean white women’s issues – are everybody’s issues, right?  Whether it’s the issue of pay equity or childcare or the right to choose.  It impacts all women.  It just impacts other women who self-identify from equity groups differently.”</a:t>
            </a:r>
            <a:endParaRPr lang="en-US" sz="3400" dirty="0">
              <a:solidFill>
                <a:schemeClr val="accent2"/>
              </a:solidFill>
            </a:endParaRPr>
          </a:p>
          <a:p>
            <a:pPr marL="107950" indent="0" fontAlgn="auto">
              <a:spcAft>
                <a:spcPts val="0"/>
              </a:spcAft>
              <a:buClr>
                <a:schemeClr val="accent3"/>
              </a:buClr>
              <a:buFont typeface="Georgia"/>
              <a:buNone/>
              <a:defRPr/>
            </a:pPr>
            <a:endParaRPr lang="en-US" sz="800" dirty="0">
              <a:solidFill>
                <a:schemeClr val="accent2"/>
              </a:solidFill>
            </a:endParaRPr>
          </a:p>
          <a:p>
            <a:pPr marL="107950" indent="0" fontAlgn="auto">
              <a:spcAft>
                <a:spcPts val="0"/>
              </a:spcAft>
              <a:buClr>
                <a:schemeClr val="accent3"/>
              </a:buClr>
              <a:buFont typeface="Georgia"/>
              <a:buNone/>
              <a:defRPr/>
            </a:pPr>
            <a:endParaRPr lang="en-US" sz="2400" dirty="0"/>
          </a:p>
          <a:p>
            <a:pPr marL="109728" indent="0" fontAlgn="auto">
              <a:spcAft>
                <a:spcPts val="0"/>
              </a:spcAft>
              <a:buClr>
                <a:schemeClr val="accent3"/>
              </a:buClr>
              <a:buFont typeface="Georgia"/>
              <a:buNone/>
              <a:defRPr/>
            </a:pPr>
            <a:endParaRPr lang="en-US" sz="3400" dirty="0" smtClean="0"/>
          </a:p>
        </p:txBody>
      </p:sp>
      <p:pic>
        <p:nvPicPr>
          <p:cNvPr id="7680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8382000" cy="685800"/>
          </a:xfrm>
        </p:spPr>
        <p:txBody>
          <a:bodyPr>
            <a:normAutofit fontScale="90000"/>
          </a:bodyPr>
          <a:lstStyle/>
          <a:p>
            <a:pPr fontAlgn="auto">
              <a:spcAft>
                <a:spcPts val="0"/>
              </a:spcAft>
              <a:defRPr/>
            </a:pPr>
            <a:r>
              <a:rPr lang="en-US" dirty="0">
                <a:solidFill>
                  <a:srgbClr val="CC0000"/>
                </a:solidFill>
              </a:rPr>
              <a:t>Women’s Structures: Do they still work?</a:t>
            </a:r>
          </a:p>
        </p:txBody>
      </p:sp>
      <p:sp>
        <p:nvSpPr>
          <p:cNvPr id="9" name="Text Placeholder 8"/>
          <p:cNvSpPr>
            <a:spLocks noGrp="1"/>
          </p:cNvSpPr>
          <p:nvPr>
            <p:ph idx="1"/>
          </p:nvPr>
        </p:nvSpPr>
        <p:spPr>
          <a:xfrm>
            <a:off x="609600" y="2057400"/>
            <a:ext cx="8153400" cy="4495800"/>
          </a:xfrm>
        </p:spPr>
        <p:txBody>
          <a:bodyPr>
            <a:normAutofit/>
          </a:bodyPr>
          <a:lstStyle/>
          <a:p>
            <a:pPr marL="107950" indent="0" fontAlgn="auto">
              <a:spcAft>
                <a:spcPts val="0"/>
              </a:spcAft>
              <a:buClr>
                <a:schemeClr val="accent3"/>
              </a:buClr>
              <a:buFont typeface="Georgia"/>
              <a:buNone/>
              <a:defRPr/>
            </a:pPr>
            <a:endParaRPr lang="en-US" sz="800" dirty="0" smtClean="0">
              <a:solidFill>
                <a:schemeClr val="accent2"/>
              </a:solidFill>
            </a:endParaRPr>
          </a:p>
          <a:p>
            <a:pPr marL="457200" indent="-349250" fontAlgn="auto">
              <a:spcAft>
                <a:spcPts val="0"/>
              </a:spcAft>
              <a:buClr>
                <a:schemeClr val="accent3"/>
              </a:buClr>
              <a:buFont typeface="Wingdings" pitchFamily="2" charset="2"/>
              <a:buChar char="Ø"/>
              <a:defRPr/>
            </a:pPr>
            <a:r>
              <a:rPr lang="en-US" sz="2400" dirty="0" smtClean="0">
                <a:solidFill>
                  <a:srgbClr val="C00000"/>
                </a:solidFill>
              </a:rPr>
              <a:t>Competition</a:t>
            </a:r>
          </a:p>
          <a:p>
            <a:pPr marL="107950" indent="0" fontAlgn="auto">
              <a:spcAft>
                <a:spcPts val="0"/>
              </a:spcAft>
              <a:buClr>
                <a:schemeClr val="accent3"/>
              </a:buClr>
              <a:buFont typeface="Georgia"/>
              <a:buNone/>
              <a:defRPr/>
            </a:pPr>
            <a:endParaRPr lang="en-US" sz="800" dirty="0" smtClean="0">
              <a:solidFill>
                <a:srgbClr val="C00000"/>
              </a:solidFill>
            </a:endParaRPr>
          </a:p>
          <a:p>
            <a:pPr marL="107950" indent="0" fontAlgn="auto">
              <a:spcAft>
                <a:spcPts val="0"/>
              </a:spcAft>
              <a:buClr>
                <a:schemeClr val="accent3"/>
              </a:buClr>
              <a:buFont typeface="Georgia"/>
              <a:buNone/>
              <a:defRPr/>
            </a:pPr>
            <a:r>
              <a:rPr lang="en-US" sz="2400" i="1" dirty="0">
                <a:solidFill>
                  <a:schemeClr val="accent2"/>
                </a:solidFill>
              </a:rPr>
              <a:t>“”It’s like there’s one pie and there’s only so many pieces.  And then the minority groups are going after that same piece. I’ve seen the competition and the stepping on each other and the game playing to get that one piece.”</a:t>
            </a:r>
            <a:endParaRPr lang="en-US" sz="2400" dirty="0">
              <a:solidFill>
                <a:schemeClr val="accent2"/>
              </a:solidFill>
            </a:endParaRPr>
          </a:p>
          <a:p>
            <a:pPr marL="107950" indent="0" fontAlgn="auto">
              <a:spcAft>
                <a:spcPts val="0"/>
              </a:spcAft>
              <a:buClr>
                <a:schemeClr val="accent3"/>
              </a:buClr>
              <a:buFont typeface="Georgia"/>
              <a:buNone/>
              <a:defRPr/>
            </a:pPr>
            <a:endParaRPr lang="en-US" sz="2400" dirty="0"/>
          </a:p>
          <a:p>
            <a:pPr marL="109728" indent="0" fontAlgn="auto">
              <a:spcAft>
                <a:spcPts val="0"/>
              </a:spcAft>
              <a:buClr>
                <a:schemeClr val="accent3"/>
              </a:buClr>
              <a:buFont typeface="Georgia"/>
              <a:buNone/>
              <a:defRPr/>
            </a:pPr>
            <a:endParaRPr lang="en-US" sz="3400" dirty="0" smtClean="0"/>
          </a:p>
        </p:txBody>
      </p:sp>
      <p:pic>
        <p:nvPicPr>
          <p:cNvPr id="7885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#1</a:t>
            </a:r>
            <a:endParaRPr lang="en-US" dirty="0">
              <a:solidFill>
                <a:srgbClr val="C00000"/>
              </a:solidFill>
            </a:endParaRPr>
          </a:p>
        </p:txBody>
      </p:sp>
      <p:sp>
        <p:nvSpPr>
          <p:cNvPr id="9" name="Text Placeholder 8"/>
          <p:cNvSpPr>
            <a:spLocks noGrp="1"/>
          </p:cNvSpPr>
          <p:nvPr>
            <p:ph idx="1"/>
          </p:nvPr>
        </p:nvSpPr>
        <p:spPr>
          <a:xfrm>
            <a:off x="609600" y="2057400"/>
            <a:ext cx="8001000" cy="4648200"/>
          </a:xfrm>
        </p:spPr>
        <p:txBody>
          <a:bodyPr>
            <a:normAutofit/>
          </a:bodyPr>
          <a:lstStyle/>
          <a:p>
            <a:pPr marL="109728" indent="0" fontAlgn="auto">
              <a:spcAft>
                <a:spcPts val="0"/>
              </a:spcAft>
              <a:buClr>
                <a:schemeClr val="accent3"/>
              </a:buClr>
              <a:buFont typeface="Georgia"/>
              <a:buNone/>
              <a:defRPr/>
            </a:pPr>
            <a:r>
              <a:rPr lang="en-US" sz="2400" b="1" dirty="0" smtClean="0">
                <a:solidFill>
                  <a:schemeClr val="accent2"/>
                </a:solidFill>
              </a:rPr>
              <a:t>Intersectional </a:t>
            </a:r>
            <a:r>
              <a:rPr lang="en-US" sz="2400" b="1" dirty="0">
                <a:solidFill>
                  <a:schemeClr val="accent2"/>
                </a:solidFill>
              </a:rPr>
              <a:t>Organizing</a:t>
            </a:r>
            <a:r>
              <a:rPr lang="en-US" sz="2400" b="1" dirty="0" smtClean="0">
                <a:solidFill>
                  <a:schemeClr val="accent2"/>
                </a:solidFill>
              </a:rPr>
              <a:t>:</a:t>
            </a:r>
          </a:p>
          <a:p>
            <a:pPr marL="109728" indent="0" fontAlgn="auto">
              <a:spcAft>
                <a:spcPts val="0"/>
              </a:spcAft>
              <a:buClr>
                <a:schemeClr val="accent3"/>
              </a:buClr>
              <a:buFont typeface="Georgia"/>
              <a:buNone/>
              <a:defRPr/>
            </a:pPr>
            <a:endParaRPr lang="en-US" sz="800" b="1" dirty="0">
              <a:solidFill>
                <a:schemeClr val="accent2"/>
              </a:solidFill>
            </a:endParaRPr>
          </a:p>
          <a:p>
            <a:pPr marL="365760" indent="-256032" fontAlgn="auto">
              <a:spcAft>
                <a:spcPts val="0"/>
              </a:spcAft>
              <a:buClr>
                <a:schemeClr val="accent3"/>
              </a:buClr>
              <a:buFont typeface="Georgia"/>
              <a:buChar char="•"/>
              <a:defRPr/>
            </a:pPr>
            <a:r>
              <a:rPr lang="en-US" sz="2600" u="sng" dirty="0" smtClean="0">
                <a:solidFill>
                  <a:schemeClr val="accent2"/>
                </a:solidFill>
              </a:rPr>
              <a:t>Strength the balance</a:t>
            </a:r>
          </a:p>
          <a:p>
            <a:pPr marL="109728" indent="0" fontAlgn="auto">
              <a:spcAft>
                <a:spcPts val="0"/>
              </a:spcAft>
              <a:buClr>
                <a:schemeClr val="accent3"/>
              </a:buClr>
              <a:buFont typeface="Georgia"/>
              <a:buNone/>
              <a:defRPr/>
            </a:pPr>
            <a:endParaRPr lang="en-US" sz="800" u="sng" dirty="0" smtClean="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“To a certain degree we need a space to bring equity groups together to have that dialogue, to be able to talk to women about issues that impact </a:t>
            </a:r>
            <a:r>
              <a:rPr lang="en-US" sz="2400" i="1" dirty="0" err="1">
                <a:solidFill>
                  <a:schemeClr val="accent2"/>
                </a:solidFill>
              </a:rPr>
              <a:t>racialized</a:t>
            </a:r>
            <a:r>
              <a:rPr lang="en-US" sz="2400" i="1" dirty="0">
                <a:solidFill>
                  <a:schemeClr val="accent2"/>
                </a:solidFill>
              </a:rPr>
              <a:t> or other women ... Yet  you also need the space to self-mobilize and organize and discuss issues separately </a:t>
            </a:r>
            <a:r>
              <a:rPr lang="en-US" sz="2400" i="1" dirty="0" smtClean="0">
                <a:solidFill>
                  <a:schemeClr val="accent2"/>
                </a:solidFill>
              </a:rPr>
              <a:t>… There </a:t>
            </a:r>
            <a:r>
              <a:rPr lang="en-US" sz="2400" i="1" dirty="0">
                <a:solidFill>
                  <a:schemeClr val="accent2"/>
                </a:solidFill>
              </a:rPr>
              <a:t>needs to be a balance</a:t>
            </a:r>
            <a:r>
              <a:rPr lang="en-US" sz="2400" i="1" dirty="0" smtClean="0">
                <a:solidFill>
                  <a:schemeClr val="accent2"/>
                </a:solidFill>
              </a:rPr>
              <a:t>.”</a:t>
            </a:r>
          </a:p>
          <a:p>
            <a:pPr marL="109728" indent="0" fontAlgn="auto">
              <a:spcAft>
                <a:spcPts val="0"/>
              </a:spcAft>
              <a:buClr>
                <a:schemeClr val="accent3"/>
              </a:buClr>
              <a:buFont typeface="Georgia"/>
              <a:buNone/>
              <a:defRPr/>
            </a:pPr>
            <a:endParaRPr lang="en-US" sz="900" i="1" dirty="0" smtClean="0">
              <a:solidFill>
                <a:schemeClr val="accent2"/>
              </a:solidFill>
            </a:endParaRPr>
          </a:p>
          <a:p>
            <a:pPr marL="109728" indent="0" fontAlgn="auto">
              <a:spcAft>
                <a:spcPts val="0"/>
              </a:spcAft>
              <a:buClr>
                <a:schemeClr val="accent3"/>
              </a:buClr>
              <a:buFont typeface="Georgia"/>
              <a:buNone/>
              <a:defRPr/>
            </a:pPr>
            <a:endParaRPr lang="en-US" sz="2400" dirty="0">
              <a:solidFill>
                <a:schemeClr val="accent2"/>
              </a:solidFill>
            </a:endParaRPr>
          </a:p>
          <a:p>
            <a:pPr marL="365760" indent="-256032" fontAlgn="auto">
              <a:spcAft>
                <a:spcPts val="0"/>
              </a:spcAft>
              <a:buClr>
                <a:schemeClr val="accent3"/>
              </a:buClr>
              <a:buFont typeface="Georgia"/>
              <a:buChar char="•"/>
              <a:defRPr/>
            </a:pPr>
            <a:endParaRPr lang="en-US" sz="2600" u="sng" dirty="0" smtClean="0">
              <a:solidFill>
                <a:schemeClr val="accent2"/>
              </a:solidFill>
            </a:endParaRPr>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8089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#1</a:t>
            </a:r>
            <a:endParaRPr lang="en-US" dirty="0">
              <a:solidFill>
                <a:srgbClr val="C00000"/>
              </a:solidFill>
            </a:endParaRPr>
          </a:p>
        </p:txBody>
      </p:sp>
      <p:sp>
        <p:nvSpPr>
          <p:cNvPr id="9" name="Text Placeholder 8"/>
          <p:cNvSpPr>
            <a:spLocks noGrp="1"/>
          </p:cNvSpPr>
          <p:nvPr>
            <p:ph idx="1"/>
          </p:nvPr>
        </p:nvSpPr>
        <p:spPr>
          <a:xfrm>
            <a:off x="609600" y="1905000"/>
            <a:ext cx="8001000" cy="4800600"/>
          </a:xfrm>
        </p:spPr>
        <p:txBody>
          <a:bodyPr>
            <a:normAutofit/>
          </a:bodyPr>
          <a:lstStyle/>
          <a:p>
            <a:pPr marL="109728" indent="0" fontAlgn="auto">
              <a:spcAft>
                <a:spcPts val="0"/>
              </a:spcAft>
              <a:buClr>
                <a:schemeClr val="accent3"/>
              </a:buClr>
              <a:buFont typeface="Georgia"/>
              <a:buNone/>
              <a:defRPr/>
            </a:pPr>
            <a:endParaRPr lang="en-US" sz="800" dirty="0">
              <a:solidFill>
                <a:schemeClr val="accent2"/>
              </a:solidFill>
            </a:endParaRPr>
          </a:p>
          <a:p>
            <a:pPr marL="365760" indent="-256032" fontAlgn="auto">
              <a:spcAft>
                <a:spcPts val="0"/>
              </a:spcAft>
              <a:buClr>
                <a:schemeClr val="accent3"/>
              </a:buClr>
              <a:buFont typeface="Georgia"/>
              <a:buChar char="•"/>
              <a:defRPr/>
            </a:pPr>
            <a:r>
              <a:rPr lang="en-US" sz="2400" dirty="0" smtClean="0">
                <a:solidFill>
                  <a:schemeClr val="accent2"/>
                </a:solidFill>
              </a:rPr>
              <a:t>Ensure real representation </a:t>
            </a:r>
            <a:r>
              <a:rPr lang="en-US" sz="2400" dirty="0">
                <a:solidFill>
                  <a:schemeClr val="accent2"/>
                </a:solidFill>
              </a:rPr>
              <a:t> </a:t>
            </a:r>
          </a:p>
          <a:p>
            <a:pPr marL="365760" indent="-256032" fontAlgn="auto">
              <a:spcAft>
                <a:spcPts val="0"/>
              </a:spcAft>
              <a:buClr>
                <a:schemeClr val="accent3"/>
              </a:buClr>
              <a:buFont typeface="Georgia"/>
              <a:buChar char="•"/>
              <a:defRPr/>
            </a:pPr>
            <a:r>
              <a:rPr lang="en-US" sz="2400" dirty="0">
                <a:solidFill>
                  <a:schemeClr val="accent2"/>
                </a:solidFill>
              </a:rPr>
              <a:t>Challenge </a:t>
            </a:r>
            <a:r>
              <a:rPr lang="en-US" sz="2400" dirty="0" smtClean="0">
                <a:solidFill>
                  <a:schemeClr val="accent2"/>
                </a:solidFill>
              </a:rPr>
              <a:t>misperceptions/build inclusive analysis</a:t>
            </a:r>
            <a:r>
              <a:rPr lang="en-US" sz="2400" dirty="0">
                <a:solidFill>
                  <a:schemeClr val="accent2"/>
                </a:solidFill>
              </a:rPr>
              <a:t> </a:t>
            </a:r>
          </a:p>
          <a:p>
            <a:pPr marL="365760" indent="-256032" fontAlgn="auto">
              <a:spcAft>
                <a:spcPts val="0"/>
              </a:spcAft>
              <a:buClr>
                <a:schemeClr val="accent3"/>
              </a:buClr>
              <a:buFont typeface="Georgia"/>
              <a:buChar char="•"/>
              <a:defRPr/>
            </a:pPr>
            <a:r>
              <a:rPr lang="en-US" sz="2400" dirty="0" smtClean="0">
                <a:solidFill>
                  <a:schemeClr val="accent2"/>
                </a:solidFill>
              </a:rPr>
              <a:t>Reach </a:t>
            </a:r>
            <a:r>
              <a:rPr lang="en-US" sz="2400" dirty="0">
                <a:solidFill>
                  <a:schemeClr val="accent2"/>
                </a:solidFill>
              </a:rPr>
              <a:t>out to </a:t>
            </a:r>
            <a:r>
              <a:rPr lang="en-US" sz="2400" dirty="0" smtClean="0">
                <a:solidFill>
                  <a:schemeClr val="accent2"/>
                </a:solidFill>
              </a:rPr>
              <a:t>strengthen cross-constituency organizing and support for a broad equality agenda</a:t>
            </a:r>
          </a:p>
          <a:p>
            <a:pPr marL="109728" indent="0" fontAlgn="auto">
              <a:spcAft>
                <a:spcPts val="0"/>
              </a:spcAft>
              <a:buClr>
                <a:schemeClr val="accent3"/>
              </a:buClr>
              <a:buFont typeface="Georgia"/>
              <a:buNone/>
              <a:defRPr/>
            </a:pPr>
            <a:endParaRPr lang="en-US" sz="1800" i="1" dirty="0" smtClean="0"/>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Women need to self-organize like they did in the past and try to be outside their own union </a:t>
            </a:r>
            <a:r>
              <a:rPr lang="en-US" sz="2400" i="1" dirty="0" smtClean="0">
                <a:solidFill>
                  <a:schemeClr val="accent2"/>
                </a:solidFill>
              </a:rPr>
              <a:t>structures  ... Women </a:t>
            </a:r>
            <a:r>
              <a:rPr lang="en-US" sz="2400" i="1" dirty="0">
                <a:solidFill>
                  <a:schemeClr val="accent2"/>
                </a:solidFill>
              </a:rPr>
              <a:t>will have to have these discussions about what women can do </a:t>
            </a:r>
            <a:r>
              <a:rPr lang="en-US" sz="2400" i="1" dirty="0" smtClean="0">
                <a:solidFill>
                  <a:schemeClr val="accent2"/>
                </a:solidFill>
              </a:rPr>
              <a:t>…  so </a:t>
            </a:r>
            <a:r>
              <a:rPr lang="en-US" sz="2400" i="1" dirty="0">
                <a:solidFill>
                  <a:schemeClr val="accent2"/>
                </a:solidFill>
              </a:rPr>
              <a:t>we can work collectively as opposed to little silos or isolated.”</a:t>
            </a:r>
            <a:endParaRPr lang="en-US" sz="2400" dirty="0">
              <a:solidFill>
                <a:schemeClr val="accent2"/>
              </a:solidFill>
            </a:endParaRPr>
          </a:p>
          <a:p>
            <a:pPr marL="365760" indent="-256032" fontAlgn="auto">
              <a:spcAft>
                <a:spcPts val="0"/>
              </a:spcAft>
              <a:buClr>
                <a:schemeClr val="accent3"/>
              </a:buClr>
              <a:buFont typeface="Georgia"/>
              <a:buChar char="•"/>
              <a:defRPr/>
            </a:pPr>
            <a:endParaRPr lang="en-US" sz="2600" u="sng" dirty="0" smtClean="0">
              <a:solidFill>
                <a:schemeClr val="accent2"/>
              </a:solidFill>
            </a:endParaRPr>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8294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609600" y="2057400"/>
            <a:ext cx="8001000" cy="4648200"/>
          </a:xfrm>
        </p:spPr>
        <p:txBody>
          <a:bodyPr>
            <a:normAutofit/>
          </a:bodyPr>
          <a:lstStyle/>
          <a:p>
            <a:pPr marL="109728" indent="0" fontAlgn="auto">
              <a:spcAft>
                <a:spcPts val="0"/>
              </a:spcAft>
              <a:buClr>
                <a:schemeClr val="accent3"/>
              </a:buClr>
              <a:buFont typeface="Georgia"/>
              <a:buNone/>
              <a:defRPr/>
            </a:pPr>
            <a:r>
              <a:rPr lang="en-US" sz="2400" b="1" dirty="0" smtClean="0">
                <a:solidFill>
                  <a:schemeClr val="accent2"/>
                </a:solidFill>
              </a:rPr>
              <a:t>Renew our women’s committees:</a:t>
            </a:r>
          </a:p>
          <a:p>
            <a:pPr marL="109728" indent="0" fontAlgn="auto">
              <a:spcAft>
                <a:spcPts val="0"/>
              </a:spcAft>
              <a:buClr>
                <a:schemeClr val="accent3"/>
              </a:buClr>
              <a:buFont typeface="Georgia"/>
              <a:buNone/>
              <a:defRPr/>
            </a:pPr>
            <a:endParaRPr lang="en-US" sz="800" b="1" dirty="0">
              <a:solidFill>
                <a:schemeClr val="accent2"/>
              </a:solidFill>
            </a:endParaRPr>
          </a:p>
          <a:p>
            <a:pPr marL="365760" indent="-256032" fontAlgn="auto">
              <a:spcAft>
                <a:spcPts val="0"/>
              </a:spcAft>
              <a:buClr>
                <a:schemeClr val="accent3"/>
              </a:buClr>
              <a:buFont typeface="Georgia"/>
              <a:buChar char="•"/>
              <a:defRPr/>
            </a:pPr>
            <a:r>
              <a:rPr lang="en-US" sz="2400" u="sng" dirty="0">
                <a:solidFill>
                  <a:schemeClr val="accent2"/>
                </a:solidFill>
              </a:rPr>
              <a:t>O</a:t>
            </a:r>
            <a:r>
              <a:rPr lang="en-US" sz="2400" u="sng" dirty="0" smtClean="0">
                <a:solidFill>
                  <a:schemeClr val="accent2"/>
                </a:solidFill>
              </a:rPr>
              <a:t>rganize </a:t>
            </a:r>
            <a:r>
              <a:rPr lang="en-US" sz="2400" u="sng" dirty="0">
                <a:solidFill>
                  <a:schemeClr val="accent2"/>
                </a:solidFill>
              </a:rPr>
              <a:t>from the </a:t>
            </a:r>
            <a:r>
              <a:rPr lang="en-US" sz="2400" u="sng" dirty="0" smtClean="0">
                <a:solidFill>
                  <a:schemeClr val="accent2"/>
                </a:solidFill>
              </a:rPr>
              <a:t>margins</a:t>
            </a:r>
            <a:endParaRPr lang="en-US" sz="2400" u="sng" dirty="0">
              <a:solidFill>
                <a:schemeClr val="accent2"/>
              </a:solidFill>
            </a:endParaRPr>
          </a:p>
          <a:p>
            <a:pPr marL="109728" indent="0" fontAlgn="auto">
              <a:spcAft>
                <a:spcPts val="0"/>
              </a:spcAft>
              <a:buClr>
                <a:schemeClr val="accent3"/>
              </a:buClr>
              <a:buFont typeface="Georgia"/>
              <a:buNone/>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"Instead of being confined to the traditional convention women's forum where it's very controlled and where there's speakers from the front, women delegates met as caucus … around trying to fight for structural changes … That was a glimmer of hope - women organizing outside the confines of a committee."</a:t>
            </a:r>
            <a:endParaRPr lang="en-US" sz="2400" dirty="0">
              <a:solidFill>
                <a:schemeClr val="accent2"/>
              </a:solidFill>
            </a:endParaRPr>
          </a:p>
          <a:p>
            <a:pPr marL="365760" indent="-256032" fontAlgn="auto">
              <a:spcAft>
                <a:spcPts val="0"/>
              </a:spcAft>
              <a:buClr>
                <a:schemeClr val="accent3"/>
              </a:buClr>
              <a:buFont typeface="Georgia"/>
              <a:buChar char="•"/>
              <a:defRPr/>
            </a:pPr>
            <a:endParaRPr lang="en-US" sz="2600" u="sng" dirty="0" smtClean="0">
              <a:solidFill>
                <a:schemeClr val="accent2"/>
              </a:solidFill>
            </a:endParaRPr>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8499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609600" y="2057400"/>
            <a:ext cx="8001000" cy="4648200"/>
          </a:xfrm>
        </p:spPr>
        <p:txBody>
          <a:bodyPr>
            <a:normAutofit/>
          </a:bodyPr>
          <a:lstStyle/>
          <a:p>
            <a:pPr marL="365760" indent="-256032" fontAlgn="auto">
              <a:spcAft>
                <a:spcPts val="0"/>
              </a:spcAft>
              <a:buClr>
                <a:schemeClr val="accent3"/>
              </a:buClr>
              <a:buFont typeface="Georgia"/>
              <a:buChar char="•"/>
              <a:defRPr/>
            </a:pPr>
            <a:r>
              <a:rPr lang="en-US" sz="2400" u="sng" dirty="0" smtClean="0">
                <a:solidFill>
                  <a:schemeClr val="accent2"/>
                </a:solidFill>
              </a:rPr>
              <a:t>Revision the role of women’s committees</a:t>
            </a:r>
          </a:p>
          <a:p>
            <a:pPr marL="365760" indent="-256032" fontAlgn="auto">
              <a:spcAft>
                <a:spcPts val="0"/>
              </a:spcAft>
              <a:buClr>
                <a:schemeClr val="accent3"/>
              </a:buClr>
              <a:buFont typeface="Georgia"/>
              <a:buChar char="•"/>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Most of our unions do have women’s committees but they’re not really pushing the political agenda.” </a:t>
            </a:r>
            <a:endParaRPr lang="en-US" sz="2400" i="1" dirty="0" smtClean="0">
              <a:solidFill>
                <a:schemeClr val="accent2"/>
              </a:solidFill>
            </a:endParaRPr>
          </a:p>
          <a:p>
            <a:pPr marL="109728" indent="0" fontAlgn="auto">
              <a:spcAft>
                <a:spcPts val="0"/>
              </a:spcAft>
              <a:buClr>
                <a:schemeClr val="accent3"/>
              </a:buClr>
              <a:buFont typeface="Georgia"/>
              <a:buNone/>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“Women’s committees are struggling.  They're struggling to figure out what they should be doing, but there’s a kind of hunger out there to do things</a:t>
            </a:r>
            <a:r>
              <a:rPr lang="en-US" sz="2400" i="1" dirty="0" smtClean="0">
                <a:solidFill>
                  <a:schemeClr val="accent2"/>
                </a:solidFill>
              </a:rPr>
              <a:t>.”</a:t>
            </a:r>
          </a:p>
          <a:p>
            <a:pPr marL="109728" indent="0" fontAlgn="auto">
              <a:spcAft>
                <a:spcPts val="0"/>
              </a:spcAft>
              <a:buClr>
                <a:schemeClr val="accent3"/>
              </a:buClr>
              <a:buFont typeface="Georgia"/>
              <a:buNone/>
              <a:defRPr/>
            </a:pPr>
            <a:endParaRPr lang="en-US" sz="1200" i="1" dirty="0" smtClean="0">
              <a:solidFill>
                <a:schemeClr val="accent2"/>
              </a:solidFill>
            </a:endParaRPr>
          </a:p>
          <a:p>
            <a:pPr marL="365760" indent="-256032" fontAlgn="auto">
              <a:spcAft>
                <a:spcPts val="0"/>
              </a:spcAft>
              <a:buClr>
                <a:schemeClr val="accent3"/>
              </a:buClr>
              <a:buFont typeface="Georgia"/>
              <a:buChar char="•"/>
              <a:defRPr/>
            </a:pPr>
            <a:r>
              <a:rPr lang="en-US" sz="2400" u="sng" dirty="0">
                <a:solidFill>
                  <a:schemeClr val="accent2"/>
                </a:solidFill>
              </a:rPr>
              <a:t>Develop links to core </a:t>
            </a:r>
            <a:r>
              <a:rPr lang="en-US" sz="2400" u="sng" dirty="0" smtClean="0">
                <a:solidFill>
                  <a:schemeClr val="accent2"/>
                </a:solidFill>
              </a:rPr>
              <a:t>functions</a:t>
            </a:r>
          </a:p>
          <a:p>
            <a:pPr marL="109728" indent="0" fontAlgn="auto">
              <a:spcAft>
                <a:spcPts val="0"/>
              </a:spcAft>
              <a:buClr>
                <a:schemeClr val="accent3"/>
              </a:buClr>
              <a:buFont typeface="Georgia"/>
              <a:buNone/>
              <a:defRPr/>
            </a:pPr>
            <a:endParaRPr lang="en-US" sz="800" u="sng" dirty="0" smtClean="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"You know we tend to lobby for women's equality more than we negotiate for women's equality</a:t>
            </a:r>
            <a:r>
              <a:rPr lang="en-US" sz="2400" i="1" dirty="0" smtClean="0">
                <a:solidFill>
                  <a:schemeClr val="accent2"/>
                </a:solidFill>
              </a:rPr>
              <a:t>."</a:t>
            </a:r>
            <a:endParaRPr lang="en-US" sz="2400" u="sng" dirty="0" smtClean="0">
              <a:solidFill>
                <a:schemeClr val="accent2"/>
              </a:solidFill>
            </a:endParaRPr>
          </a:p>
          <a:p>
            <a:pPr marL="109728" indent="0" fontAlgn="auto">
              <a:spcAft>
                <a:spcPts val="0"/>
              </a:spcAft>
              <a:buClr>
                <a:schemeClr val="accent3"/>
              </a:buClr>
              <a:buFont typeface="Georgia"/>
              <a:buNone/>
              <a:defRPr/>
            </a:pPr>
            <a:endParaRPr lang="en-US" sz="2400" u="sng" dirty="0"/>
          </a:p>
          <a:p>
            <a:pPr marL="109728" indent="0" fontAlgn="auto">
              <a:spcAft>
                <a:spcPts val="0"/>
              </a:spcAft>
              <a:buClr>
                <a:schemeClr val="accent3"/>
              </a:buClr>
              <a:buFont typeface="Georgia"/>
              <a:buNone/>
              <a:defRPr/>
            </a:pPr>
            <a:endParaRPr lang="en-US" sz="2400" dirty="0"/>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8704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906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533400" y="1905000"/>
            <a:ext cx="8077200" cy="4800600"/>
          </a:xfrm>
        </p:spPr>
        <p:txBody>
          <a:bodyPr>
            <a:normAutofit/>
          </a:bodyPr>
          <a:lstStyle/>
          <a:p>
            <a:pPr marL="365760" indent="-256032" fontAlgn="auto">
              <a:spcAft>
                <a:spcPts val="0"/>
              </a:spcAft>
              <a:buClr>
                <a:schemeClr val="accent3"/>
              </a:buClr>
              <a:buFont typeface="Georgia"/>
              <a:buChar char="•"/>
              <a:defRPr/>
            </a:pPr>
            <a:r>
              <a:rPr lang="en-US" sz="2400" u="sng" dirty="0" smtClean="0">
                <a:solidFill>
                  <a:schemeClr val="accent2"/>
                </a:solidFill>
              </a:rPr>
              <a:t>Build a new base of power</a:t>
            </a:r>
          </a:p>
          <a:p>
            <a:pPr marL="365760" indent="-256032" fontAlgn="auto">
              <a:spcAft>
                <a:spcPts val="0"/>
              </a:spcAft>
              <a:buClr>
                <a:schemeClr val="accent3"/>
              </a:buClr>
              <a:buFont typeface="Georgia"/>
              <a:buChar char="•"/>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"It's not just about leaders … because if you just have individuals at the top, </a:t>
            </a:r>
            <a:r>
              <a:rPr lang="en-US" sz="2400" i="1" dirty="0" smtClean="0">
                <a:solidFill>
                  <a:schemeClr val="accent2"/>
                </a:solidFill>
              </a:rPr>
              <a:t>you’re </a:t>
            </a:r>
            <a:r>
              <a:rPr lang="en-US" sz="2400" i="1" dirty="0">
                <a:solidFill>
                  <a:schemeClr val="accent2"/>
                </a:solidFill>
              </a:rPr>
              <a:t>not going to have the power to bring about change."</a:t>
            </a:r>
            <a:endParaRPr lang="en-US" sz="2400" dirty="0">
              <a:solidFill>
                <a:schemeClr val="accent2"/>
              </a:solidFill>
            </a:endParaRPr>
          </a:p>
          <a:p>
            <a:pPr marL="109728" indent="0" fontAlgn="auto">
              <a:spcAft>
                <a:spcPts val="0"/>
              </a:spcAft>
              <a:buClr>
                <a:schemeClr val="accent3"/>
              </a:buClr>
              <a:buFont typeface="Georgia"/>
              <a:buNone/>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“Unless [women’s voices] are connected to some kind of power base that men understand, they really don’t hear you.”</a:t>
            </a:r>
            <a:endParaRPr lang="en-US" sz="2400" dirty="0">
              <a:solidFill>
                <a:schemeClr val="accent2"/>
              </a:solidFill>
            </a:endParaRPr>
          </a:p>
          <a:p>
            <a:pPr marL="109728" indent="0" fontAlgn="auto">
              <a:spcAft>
                <a:spcPts val="0"/>
              </a:spcAft>
              <a:buClr>
                <a:schemeClr val="accent3"/>
              </a:buClr>
              <a:buFont typeface="Georgia"/>
              <a:buNone/>
              <a:defRPr/>
            </a:pPr>
            <a:endParaRPr lang="en-US" sz="800" dirty="0">
              <a:solidFill>
                <a:schemeClr val="accent2"/>
              </a:solidFill>
            </a:endParaRPr>
          </a:p>
          <a:p>
            <a:pPr marL="109728" indent="0" fontAlgn="auto">
              <a:spcAft>
                <a:spcPts val="0"/>
              </a:spcAft>
              <a:buClr>
                <a:schemeClr val="accent3"/>
              </a:buClr>
              <a:buFont typeface="Georgia"/>
              <a:buNone/>
              <a:defRPr/>
            </a:pPr>
            <a:r>
              <a:rPr lang="en-US" sz="2400" i="1" dirty="0">
                <a:solidFill>
                  <a:schemeClr val="accent2"/>
                </a:solidFill>
              </a:rPr>
              <a:t>"I'm heartened by the fact that </a:t>
            </a:r>
            <a:r>
              <a:rPr lang="en-US" sz="2400" i="1" dirty="0" smtClean="0">
                <a:solidFill>
                  <a:schemeClr val="accent2"/>
                </a:solidFill>
              </a:rPr>
              <a:t>… </a:t>
            </a:r>
            <a:r>
              <a:rPr lang="en-US" sz="2400" i="1" dirty="0">
                <a:solidFill>
                  <a:schemeClr val="accent2"/>
                </a:solidFill>
              </a:rPr>
              <a:t>w</a:t>
            </a:r>
            <a:r>
              <a:rPr lang="en-US" sz="2400" i="1" dirty="0" smtClean="0">
                <a:solidFill>
                  <a:schemeClr val="accent2"/>
                </a:solidFill>
              </a:rPr>
              <a:t>omen </a:t>
            </a:r>
            <a:r>
              <a:rPr lang="en-US" sz="2400" i="1" dirty="0">
                <a:solidFill>
                  <a:schemeClr val="accent2"/>
                </a:solidFill>
              </a:rPr>
              <a:t>may not be participating as much at the top levels of leadership... but at the local level, women are engaging ... </a:t>
            </a:r>
            <a:r>
              <a:rPr lang="en-US" sz="2400" i="1" dirty="0" smtClean="0">
                <a:solidFill>
                  <a:schemeClr val="accent2"/>
                </a:solidFill>
              </a:rPr>
              <a:t>a </a:t>
            </a:r>
            <a:r>
              <a:rPr lang="en-US" sz="2400" i="1" dirty="0">
                <a:solidFill>
                  <a:schemeClr val="accent2"/>
                </a:solidFill>
              </a:rPr>
              <a:t>lot of local leadership is female."</a:t>
            </a:r>
            <a:endParaRPr lang="en-US" sz="2400" dirty="0">
              <a:solidFill>
                <a:schemeClr val="accent2"/>
              </a:solidFill>
            </a:endParaRPr>
          </a:p>
          <a:p>
            <a:pPr marL="109728" indent="0" fontAlgn="auto">
              <a:spcAft>
                <a:spcPts val="0"/>
              </a:spcAft>
              <a:buClr>
                <a:schemeClr val="accent3"/>
              </a:buClr>
              <a:buFont typeface="Georgia"/>
              <a:buNone/>
              <a:defRPr/>
            </a:pPr>
            <a:endParaRPr lang="en-US" sz="2600" u="sng" dirty="0" smtClean="0">
              <a:solidFill>
                <a:schemeClr val="accent2"/>
              </a:solidFill>
            </a:endParaRPr>
          </a:p>
          <a:p>
            <a:pPr marL="109728" indent="0" fontAlgn="auto">
              <a:spcAft>
                <a:spcPts val="0"/>
              </a:spcAft>
              <a:buClr>
                <a:schemeClr val="accent3"/>
              </a:buClr>
              <a:buFont typeface="Georgia"/>
              <a:buNone/>
              <a:defRPr/>
            </a:pPr>
            <a:endParaRPr lang="en-US" dirty="0"/>
          </a:p>
          <a:p>
            <a:pPr marL="365760" indent="-256032" fontAlgn="auto">
              <a:spcAft>
                <a:spcPts val="0"/>
              </a:spcAft>
              <a:buClr>
                <a:schemeClr val="accent3"/>
              </a:buClr>
              <a:buFont typeface="Georgia"/>
              <a:buChar char="•"/>
              <a:defRPr/>
            </a:pPr>
            <a:endParaRPr lang="en-US" dirty="0"/>
          </a:p>
        </p:txBody>
      </p:sp>
      <p:pic>
        <p:nvPicPr>
          <p:cNvPr id="8909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a:solidFill>
                  <a:srgbClr val="CC0000"/>
                </a:solidFill>
              </a:rPr>
              <a:t>Big Picture &amp; Women’s Equality</a:t>
            </a:r>
            <a:endParaRPr lang="en-US" dirty="0"/>
          </a:p>
        </p:txBody>
      </p:sp>
      <p:sp>
        <p:nvSpPr>
          <p:cNvPr id="91138" name="Text Placeholder 8"/>
          <p:cNvSpPr>
            <a:spLocks noGrp="1"/>
          </p:cNvSpPr>
          <p:nvPr>
            <p:ph idx="1"/>
          </p:nvPr>
        </p:nvSpPr>
        <p:spPr>
          <a:xfrm>
            <a:off x="609600" y="2057400"/>
            <a:ext cx="8153400" cy="4324350"/>
          </a:xfrm>
        </p:spPr>
        <p:txBody>
          <a:bodyPr/>
          <a:lstStyle/>
          <a:p>
            <a:r>
              <a:rPr lang="en-US" sz="2400" b="1" smtClean="0">
                <a:solidFill>
                  <a:schemeClr val="accent2"/>
                </a:solidFill>
              </a:rPr>
              <a:t>Economic and Political Context</a:t>
            </a:r>
          </a:p>
          <a:p>
            <a:pPr lvl="1"/>
            <a:r>
              <a:rPr lang="en-US" sz="2200" smtClean="0"/>
              <a:t>Significant job loss in government and private sector </a:t>
            </a:r>
          </a:p>
          <a:p>
            <a:pPr lvl="1"/>
            <a:r>
              <a:rPr lang="en-US" sz="2200" smtClean="0"/>
              <a:t>Rise in precarious, part-time and casual employment</a:t>
            </a:r>
          </a:p>
          <a:p>
            <a:pPr lvl="1"/>
            <a:r>
              <a:rPr lang="en-US" sz="2200" smtClean="0"/>
              <a:t>Increase in demands for bargaining concessions</a:t>
            </a:r>
          </a:p>
          <a:p>
            <a:pPr lvl="1"/>
            <a:r>
              <a:rPr lang="en-US" sz="2200" smtClean="0"/>
              <a:t>Attacks on public services</a:t>
            </a:r>
          </a:p>
          <a:p>
            <a:pPr lvl="1"/>
            <a:r>
              <a:rPr lang="en-US" sz="2200" smtClean="0"/>
              <a:t>Legislation limiting and eliminating free collective bargaining and organizing</a:t>
            </a:r>
          </a:p>
          <a:p>
            <a:pPr lvl="1"/>
            <a:r>
              <a:rPr lang="en-US" sz="2200" smtClean="0"/>
              <a:t>Federal legislation limiting women’s rights: pay equity, choice, child care</a:t>
            </a:r>
          </a:p>
          <a:p>
            <a:pPr lvl="1"/>
            <a:r>
              <a:rPr lang="en-US" sz="2200" smtClean="0"/>
              <a:t>Anti-immigrant and refugee legislation that encourages racism and ethnocentrism</a:t>
            </a:r>
          </a:p>
          <a:p>
            <a:pPr lvl="1"/>
            <a:endParaRPr lang="en-US" sz="2200" smtClean="0"/>
          </a:p>
        </p:txBody>
      </p:sp>
      <p:pic>
        <p:nvPicPr>
          <p:cNvPr id="9113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a:solidFill>
                  <a:srgbClr val="CC0000"/>
                </a:solidFill>
              </a:rPr>
              <a:t>Big Picture &amp; Women’s Equality</a:t>
            </a:r>
            <a:endParaRPr lang="en-US" dirty="0"/>
          </a:p>
        </p:txBody>
      </p:sp>
      <p:sp>
        <p:nvSpPr>
          <p:cNvPr id="9" name="Text Placeholder 8"/>
          <p:cNvSpPr>
            <a:spLocks noGrp="1"/>
          </p:cNvSpPr>
          <p:nvPr>
            <p:ph idx="1"/>
          </p:nvPr>
        </p:nvSpPr>
        <p:spPr>
          <a:xfrm>
            <a:off x="609600" y="2057400"/>
            <a:ext cx="7772400" cy="4343400"/>
          </a:xfrm>
        </p:spPr>
        <p:txBody>
          <a:bodyPr>
            <a:normAutofit/>
          </a:bodyPr>
          <a:lstStyle/>
          <a:p>
            <a:pPr marL="122238" lvl="1" indent="0" fontAlgn="auto">
              <a:spcAft>
                <a:spcPts val="0"/>
              </a:spcAft>
              <a:buFont typeface="Georgia"/>
              <a:buNone/>
              <a:defRPr/>
            </a:pPr>
            <a:r>
              <a:rPr lang="en-US" sz="2400" dirty="0" smtClean="0"/>
              <a:t>Women disproportionately affected</a:t>
            </a:r>
          </a:p>
          <a:p>
            <a:pPr marL="411480" lvl="1" indent="0" fontAlgn="auto">
              <a:spcAft>
                <a:spcPts val="0"/>
              </a:spcAft>
              <a:buFont typeface="Georgia"/>
              <a:buNone/>
              <a:defRPr/>
            </a:pPr>
            <a:endParaRPr lang="en-US" sz="2000" dirty="0"/>
          </a:p>
          <a:p>
            <a:pPr marL="168275" lvl="1" indent="-46038" fontAlgn="auto">
              <a:spcAft>
                <a:spcPts val="0"/>
              </a:spcAft>
              <a:buFont typeface="Georgia"/>
              <a:buNone/>
              <a:defRPr/>
            </a:pPr>
            <a:r>
              <a:rPr lang="en-US" sz="2400" i="1" dirty="0"/>
              <a:t>“What we’ve seen most recently around austerity is … employers taking advantage as well as governments to lower the bar … </a:t>
            </a:r>
            <a:r>
              <a:rPr lang="en-US" sz="2400" i="1" dirty="0" smtClean="0"/>
              <a:t> And </a:t>
            </a:r>
            <a:r>
              <a:rPr lang="en-US" sz="2400" i="1" dirty="0"/>
              <a:t>this is clearly having an impact on women’s situation.”</a:t>
            </a:r>
            <a:endParaRPr lang="en-US" sz="2400" dirty="0"/>
          </a:p>
          <a:p>
            <a:pPr marL="168275" lvl="1" indent="-46038" fontAlgn="auto">
              <a:spcAft>
                <a:spcPts val="0"/>
              </a:spcAft>
              <a:buFont typeface="Georgia"/>
              <a:buNone/>
              <a:defRPr/>
            </a:pPr>
            <a:endParaRPr lang="en-US" sz="2200" dirty="0" smtClean="0"/>
          </a:p>
          <a:p>
            <a:pPr marL="411480" lvl="1" indent="0" fontAlgn="auto">
              <a:spcAft>
                <a:spcPts val="0"/>
              </a:spcAft>
              <a:buFont typeface="Georgia"/>
              <a:buNone/>
              <a:defRPr/>
            </a:pPr>
            <a:endParaRPr lang="en-US" sz="2200" dirty="0"/>
          </a:p>
          <a:p>
            <a:pPr marL="658368" lvl="1" indent="-246888" fontAlgn="auto">
              <a:spcAft>
                <a:spcPts val="0"/>
              </a:spcAft>
              <a:buFont typeface="Georgia"/>
              <a:buChar char="▫"/>
              <a:defRPr/>
            </a:pPr>
            <a:endParaRPr lang="en-US" sz="2200" dirty="0"/>
          </a:p>
        </p:txBody>
      </p:sp>
      <p:pic>
        <p:nvPicPr>
          <p:cNvPr id="9318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00000"/>
                </a:solidFill>
              </a:rPr>
              <a:t>“Sister to Sister”</a:t>
            </a:r>
            <a:endParaRPr lang="en-US" dirty="0">
              <a:solidFill>
                <a:srgbClr val="C00000"/>
              </a:solidFill>
            </a:endParaRPr>
          </a:p>
        </p:txBody>
      </p:sp>
      <p:sp>
        <p:nvSpPr>
          <p:cNvPr id="9" name="Text Placeholder 8"/>
          <p:cNvSpPr>
            <a:spLocks noGrp="1"/>
          </p:cNvSpPr>
          <p:nvPr>
            <p:ph idx="1"/>
          </p:nvPr>
        </p:nvSpPr>
        <p:spPr>
          <a:xfrm>
            <a:off x="609600" y="2057400"/>
            <a:ext cx="8001000" cy="4572000"/>
          </a:xfrm>
        </p:spPr>
        <p:txBody>
          <a:bodyPr>
            <a:normAutofit/>
          </a:bodyPr>
          <a:lstStyle/>
          <a:p>
            <a:pPr marL="579438" indent="-350838" fontAlgn="auto">
              <a:spcAft>
                <a:spcPts val="0"/>
              </a:spcAft>
              <a:buClr>
                <a:schemeClr val="accent3"/>
              </a:buClr>
              <a:buFont typeface="Georgia"/>
              <a:buChar char="•"/>
              <a:defRPr/>
            </a:pPr>
            <a:r>
              <a:rPr lang="en-US" i="1" dirty="0" smtClean="0">
                <a:solidFill>
                  <a:schemeClr val="accent2"/>
                </a:solidFill>
              </a:rPr>
              <a:t>Women </a:t>
            </a:r>
            <a:r>
              <a:rPr lang="en-US" i="1" dirty="0">
                <a:solidFill>
                  <a:schemeClr val="accent2"/>
                </a:solidFill>
              </a:rPr>
              <a:t>are going to form a chain, </a:t>
            </a:r>
            <a:endParaRPr lang="en-US" i="1" dirty="0" smtClean="0">
              <a:solidFill>
                <a:schemeClr val="accent2"/>
              </a:solidFill>
            </a:endParaRPr>
          </a:p>
          <a:p>
            <a:pPr marL="228600" indent="0" fontAlgn="auto">
              <a:spcAft>
                <a:spcPts val="0"/>
              </a:spcAft>
              <a:buClr>
                <a:schemeClr val="accent3"/>
              </a:buClr>
              <a:buFont typeface="Georgia"/>
              <a:buNone/>
              <a:tabLst>
                <a:tab pos="625475" algn="l"/>
              </a:tabLst>
              <a:defRPr/>
            </a:pPr>
            <a:r>
              <a:rPr lang="en-US" i="1" dirty="0">
                <a:solidFill>
                  <a:schemeClr val="accent2"/>
                </a:solidFill>
              </a:rPr>
              <a:t>	</a:t>
            </a:r>
            <a:r>
              <a:rPr lang="en-US" i="1" dirty="0" smtClean="0">
                <a:solidFill>
                  <a:schemeClr val="accent2"/>
                </a:solidFill>
              </a:rPr>
              <a:t>a </a:t>
            </a:r>
            <a:r>
              <a:rPr lang="en-US" i="1" dirty="0">
                <a:solidFill>
                  <a:schemeClr val="accent2"/>
                </a:solidFill>
              </a:rPr>
              <a:t>greater sisterhood than the world has </a:t>
            </a:r>
            <a:endParaRPr lang="en-US" i="1" dirty="0" smtClean="0">
              <a:solidFill>
                <a:schemeClr val="accent2"/>
              </a:solidFill>
            </a:endParaRPr>
          </a:p>
          <a:p>
            <a:pPr marL="228600" indent="0" fontAlgn="auto">
              <a:spcAft>
                <a:spcPts val="0"/>
              </a:spcAft>
              <a:buClr>
                <a:schemeClr val="accent3"/>
              </a:buClr>
              <a:buFont typeface="Georgia"/>
              <a:buNone/>
              <a:tabLst>
                <a:tab pos="625475" algn="l"/>
              </a:tabLst>
              <a:defRPr/>
            </a:pPr>
            <a:r>
              <a:rPr lang="en-US" i="1" dirty="0">
                <a:solidFill>
                  <a:schemeClr val="accent2"/>
                </a:solidFill>
              </a:rPr>
              <a:t>	</a:t>
            </a:r>
            <a:r>
              <a:rPr lang="en-US" i="1" dirty="0" smtClean="0">
                <a:solidFill>
                  <a:schemeClr val="accent2"/>
                </a:solidFill>
              </a:rPr>
              <a:t>ever known.</a:t>
            </a:r>
          </a:p>
          <a:p>
            <a:pPr marL="228600" indent="0" fontAlgn="auto">
              <a:spcAft>
                <a:spcPts val="0"/>
              </a:spcAft>
              <a:buClr>
                <a:schemeClr val="accent3"/>
              </a:buClr>
              <a:buFont typeface="Georgia"/>
              <a:buNone/>
              <a:defRPr/>
            </a:pPr>
            <a:endParaRPr lang="en-US" sz="800" dirty="0">
              <a:solidFill>
                <a:schemeClr val="accent2"/>
              </a:solidFill>
            </a:endParaRPr>
          </a:p>
          <a:p>
            <a:pPr marL="579438" indent="0" fontAlgn="auto">
              <a:spcAft>
                <a:spcPts val="0"/>
              </a:spcAft>
              <a:buClr>
                <a:schemeClr val="accent3"/>
              </a:buClr>
              <a:buFont typeface="Georgia"/>
              <a:buNone/>
              <a:defRPr/>
            </a:pPr>
            <a:r>
              <a:rPr lang="en-US" dirty="0" smtClean="0">
                <a:solidFill>
                  <a:schemeClr val="accent2"/>
                </a:solidFill>
              </a:rPr>
              <a:t>Nellie </a:t>
            </a:r>
            <a:r>
              <a:rPr lang="en-US" dirty="0">
                <a:solidFill>
                  <a:schemeClr val="accent2"/>
                </a:solidFill>
              </a:rPr>
              <a:t>McClung, </a:t>
            </a:r>
            <a:r>
              <a:rPr lang="en-US" dirty="0" smtClean="0">
                <a:solidFill>
                  <a:schemeClr val="accent2"/>
                </a:solidFill>
              </a:rPr>
              <a:t>1916</a:t>
            </a:r>
            <a:endParaRPr lang="en-US" dirty="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2150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Big Picture &amp; Women’s Equality</a:t>
            </a:r>
          </a:p>
        </p:txBody>
      </p:sp>
      <p:sp>
        <p:nvSpPr>
          <p:cNvPr id="9" name="Text Placeholder 8"/>
          <p:cNvSpPr>
            <a:spLocks noGrp="1"/>
          </p:cNvSpPr>
          <p:nvPr>
            <p:ph idx="1"/>
          </p:nvPr>
        </p:nvSpPr>
        <p:spPr>
          <a:xfrm>
            <a:off x="609600" y="2057400"/>
            <a:ext cx="8001000" cy="4324350"/>
          </a:xfrm>
        </p:spPr>
        <p:txBody>
          <a:bodyPr>
            <a:normAutofit/>
          </a:bodyPr>
          <a:lstStyle/>
          <a:p>
            <a:pPr marL="365760" indent="-256032" fontAlgn="auto">
              <a:spcAft>
                <a:spcPts val="0"/>
              </a:spcAft>
              <a:buClr>
                <a:schemeClr val="accent3"/>
              </a:buClr>
              <a:buFont typeface="Georgia"/>
              <a:buChar char="•"/>
              <a:defRPr/>
            </a:pPr>
            <a:r>
              <a:rPr lang="en-US" sz="2400" b="1" dirty="0">
                <a:solidFill>
                  <a:schemeClr val="accent2"/>
                </a:solidFill>
              </a:rPr>
              <a:t>Challenges for Equality </a:t>
            </a:r>
            <a:r>
              <a:rPr lang="en-US" sz="2400" b="1" dirty="0" smtClean="0">
                <a:solidFill>
                  <a:schemeClr val="accent2"/>
                </a:solidFill>
              </a:rPr>
              <a:t>Organizing</a:t>
            </a:r>
          </a:p>
          <a:p>
            <a:pPr marL="109728" indent="0" fontAlgn="auto">
              <a:spcAft>
                <a:spcPts val="0"/>
              </a:spcAft>
              <a:buClr>
                <a:schemeClr val="accent3"/>
              </a:buClr>
              <a:buFont typeface="Georgia"/>
              <a:buNone/>
              <a:defRPr/>
            </a:pPr>
            <a:endParaRPr lang="en-US" sz="900" b="1" dirty="0" smtClean="0">
              <a:solidFill>
                <a:schemeClr val="accent2"/>
              </a:solidFill>
            </a:endParaRPr>
          </a:p>
          <a:p>
            <a:pPr marL="452628" lvl="1" indent="-342900" fontAlgn="auto">
              <a:spcAft>
                <a:spcPts val="0"/>
              </a:spcAft>
              <a:buClr>
                <a:schemeClr val="accent3"/>
              </a:buClr>
              <a:buFont typeface="Wingdings" pitchFamily="2" charset="2"/>
              <a:buChar char="Ø"/>
              <a:defRPr/>
            </a:pPr>
            <a:r>
              <a:rPr lang="en-US" sz="2400" dirty="0">
                <a:solidFill>
                  <a:srgbClr val="CC0000"/>
                </a:solidFill>
              </a:rPr>
              <a:t>Austerity inside </a:t>
            </a:r>
            <a:r>
              <a:rPr lang="en-US" sz="2400" dirty="0" smtClean="0">
                <a:solidFill>
                  <a:srgbClr val="CC0000"/>
                </a:solidFill>
              </a:rPr>
              <a:t>unions</a:t>
            </a:r>
            <a:endParaRPr lang="en-US" sz="2400" b="1" dirty="0" smtClean="0">
              <a:solidFill>
                <a:srgbClr val="CC0000"/>
              </a:solidFill>
            </a:endParaRPr>
          </a:p>
          <a:p>
            <a:pPr marL="109537" indent="0" fontAlgn="auto">
              <a:spcAft>
                <a:spcPts val="0"/>
              </a:spcAft>
              <a:buClr>
                <a:schemeClr val="accent3"/>
              </a:buClr>
              <a:buFont typeface="Georgia"/>
              <a:buNone/>
              <a:defRPr/>
            </a:pPr>
            <a:endParaRPr lang="en-US" sz="900" b="1" dirty="0" smtClean="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It feels like the union movement these days is mirroring the … broader conservative trends in society, as opposed to challenging </a:t>
            </a:r>
            <a:r>
              <a:rPr lang="en-US" sz="2400" i="1" dirty="0" smtClean="0">
                <a:solidFill>
                  <a:schemeClr val="accent2"/>
                </a:solidFill>
              </a:rPr>
              <a:t>them.”</a:t>
            </a:r>
            <a:r>
              <a:rPr lang="en-US" sz="2400" i="1" dirty="0">
                <a:solidFill>
                  <a:schemeClr val="accent2"/>
                </a:solidFill>
              </a:rPr>
              <a:t>	</a:t>
            </a:r>
            <a:endParaRPr lang="en-US" sz="2400" dirty="0">
              <a:solidFill>
                <a:schemeClr val="accent2"/>
              </a:solidFill>
            </a:endParaRPr>
          </a:p>
          <a:p>
            <a:pPr marL="109728" indent="0" fontAlgn="auto">
              <a:spcAft>
                <a:spcPts val="0"/>
              </a:spcAft>
              <a:buClr>
                <a:schemeClr val="accent3"/>
              </a:buClr>
              <a:buFont typeface="Georgia"/>
              <a:buNone/>
              <a:defRPr/>
            </a:pPr>
            <a:r>
              <a:rPr lang="en-US" sz="2600" i="1" dirty="0">
                <a:solidFill>
                  <a:schemeClr val="accent2"/>
                </a:solidFill>
              </a:rPr>
              <a:t> </a:t>
            </a:r>
            <a:endParaRPr lang="en-US" sz="2600" dirty="0">
              <a:solidFill>
                <a:schemeClr val="accent2"/>
              </a:solidFill>
            </a:endParaRPr>
          </a:p>
          <a:p>
            <a:pPr marL="109728" indent="0" fontAlgn="auto">
              <a:spcAft>
                <a:spcPts val="0"/>
              </a:spcAft>
              <a:buClr>
                <a:schemeClr val="accent3"/>
              </a:buClr>
              <a:buFont typeface="Georgia"/>
              <a:buNone/>
              <a:defRPr/>
            </a:pPr>
            <a:r>
              <a:rPr lang="en-US" sz="2400" i="1" dirty="0" smtClean="0">
                <a:solidFill>
                  <a:schemeClr val="accent2"/>
                </a:solidFill>
              </a:rPr>
              <a:t>“</a:t>
            </a:r>
            <a:r>
              <a:rPr lang="en-US" sz="2400" i="1" dirty="0">
                <a:solidFill>
                  <a:schemeClr val="accent2"/>
                </a:solidFill>
              </a:rPr>
              <a:t>The economic realities …[have] given the leadership at all levels an opportunity or an excuse as to why they can’t  fund programs which support women’s equality.”</a:t>
            </a:r>
            <a:endParaRPr lang="en-US" sz="2400" dirty="0">
              <a:solidFill>
                <a:schemeClr val="accent2"/>
              </a:solidFill>
            </a:endParaRPr>
          </a:p>
          <a:p>
            <a:pPr marL="457200" lvl="1" indent="-349250" fontAlgn="auto">
              <a:spcAft>
                <a:spcPts val="0"/>
              </a:spcAft>
              <a:buClr>
                <a:schemeClr val="accent3"/>
              </a:buClr>
              <a:buFont typeface="Wingdings" pitchFamily="2" charset="2"/>
              <a:buChar char="Ø"/>
              <a:defRPr/>
            </a:pPr>
            <a:endParaRPr lang="en-US" sz="600" dirty="0" smtClean="0">
              <a:solidFill>
                <a:srgbClr val="FF0000"/>
              </a:solidFill>
            </a:endParaRPr>
          </a:p>
          <a:p>
            <a:pPr marL="685800" lvl="1" indent="-228600" fontAlgn="auto">
              <a:spcAft>
                <a:spcPts val="0"/>
              </a:spcAft>
              <a:buFont typeface="Georgia"/>
              <a:buChar char="▫"/>
              <a:defRPr/>
            </a:pPr>
            <a:endParaRPr lang="en-US" sz="2400" dirty="0" smtClean="0"/>
          </a:p>
        </p:txBody>
      </p:sp>
      <p:pic>
        <p:nvPicPr>
          <p:cNvPr id="9523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Big Picture &amp; Women’s Equality</a:t>
            </a:r>
          </a:p>
        </p:txBody>
      </p:sp>
      <p:sp>
        <p:nvSpPr>
          <p:cNvPr id="9" name="Text Placeholder 8"/>
          <p:cNvSpPr>
            <a:spLocks noGrp="1"/>
          </p:cNvSpPr>
          <p:nvPr>
            <p:ph idx="1"/>
          </p:nvPr>
        </p:nvSpPr>
        <p:spPr>
          <a:xfrm>
            <a:off x="609600" y="2057400"/>
            <a:ext cx="8001000" cy="4324350"/>
          </a:xfrm>
        </p:spPr>
        <p:txBody>
          <a:bodyPr>
            <a:normAutofit/>
          </a:bodyPr>
          <a:lstStyle/>
          <a:p>
            <a:pPr marL="452628" lvl="1" indent="-342900" fontAlgn="auto">
              <a:spcAft>
                <a:spcPts val="0"/>
              </a:spcAft>
              <a:buClr>
                <a:schemeClr val="accent3"/>
              </a:buClr>
              <a:buFont typeface="Wingdings" pitchFamily="2" charset="2"/>
              <a:buChar char="Ø"/>
              <a:defRPr/>
            </a:pPr>
            <a:r>
              <a:rPr lang="en-US" sz="2400" dirty="0" smtClean="0">
                <a:solidFill>
                  <a:srgbClr val="CC0000"/>
                </a:solidFill>
              </a:rPr>
              <a:t>Sidelining equality issues</a:t>
            </a:r>
            <a:endParaRPr lang="en-US" sz="2400" b="1" dirty="0" smtClean="0">
              <a:solidFill>
                <a:srgbClr val="CC0000"/>
              </a:solidFill>
            </a:endParaRPr>
          </a:p>
          <a:p>
            <a:pPr marL="411480" lvl="1" indent="0" fontAlgn="auto">
              <a:spcAft>
                <a:spcPts val="0"/>
              </a:spcAft>
              <a:buFont typeface="Georgia"/>
              <a:buNone/>
              <a:defRPr/>
            </a:pPr>
            <a:endParaRPr lang="en-US" sz="800" dirty="0" smtClean="0"/>
          </a:p>
          <a:p>
            <a:pPr marL="122238" lvl="1" indent="0" fontAlgn="auto">
              <a:spcAft>
                <a:spcPts val="0"/>
              </a:spcAft>
              <a:buFont typeface="Georgia"/>
              <a:buNone/>
              <a:defRPr/>
            </a:pPr>
            <a:r>
              <a:rPr lang="en-US" sz="2400" i="1" dirty="0" smtClean="0"/>
              <a:t>“</a:t>
            </a:r>
            <a:r>
              <a:rPr lang="en-US" sz="2400" i="1" dirty="0"/>
              <a:t>When I started … there was a gender lens on almost everything … And it seems like now there is nothing: there is no gender lens, there is no equality lens … We’ve </a:t>
            </a:r>
            <a:r>
              <a:rPr lang="en-US" sz="2400" i="1" dirty="0" smtClean="0"/>
              <a:t>now become </a:t>
            </a:r>
            <a:r>
              <a:rPr lang="en-US" sz="2400" i="1" dirty="0"/>
              <a:t>an aside again.”	</a:t>
            </a:r>
            <a:r>
              <a:rPr lang="en-US" sz="2400" dirty="0"/>
              <a:t>	</a:t>
            </a:r>
            <a:endParaRPr lang="en-US" sz="2400" dirty="0">
              <a:solidFill>
                <a:srgbClr val="FF0000"/>
              </a:solidFill>
            </a:endParaRPr>
          </a:p>
          <a:p>
            <a:pPr marL="122238" lvl="1" indent="0" fontAlgn="auto">
              <a:spcAft>
                <a:spcPts val="0"/>
              </a:spcAft>
              <a:buFont typeface="Georgia"/>
              <a:buNone/>
              <a:defRPr/>
            </a:pPr>
            <a:endParaRPr lang="en-US" sz="800" i="1" dirty="0" smtClean="0">
              <a:solidFill>
                <a:srgbClr val="FF0000"/>
              </a:solidFill>
            </a:endParaRPr>
          </a:p>
          <a:p>
            <a:pPr marL="122238" lvl="1" indent="0" fontAlgn="auto">
              <a:spcAft>
                <a:spcPts val="0"/>
              </a:spcAft>
              <a:buFont typeface="Georgia"/>
              <a:buNone/>
              <a:defRPr/>
            </a:pPr>
            <a:r>
              <a:rPr lang="en-US" sz="2400" i="1" dirty="0" smtClean="0"/>
              <a:t>“</a:t>
            </a:r>
            <a:r>
              <a:rPr lang="en-US" sz="2400" i="1" dirty="0"/>
              <a:t>There was an analysis done of the federal budget and I read it and so help me God, I almost started to weep. If I’d had time to cry I would have. There wasn’t one mention of women in that analysis.”</a:t>
            </a:r>
            <a:endParaRPr lang="en-US" sz="2400" dirty="0"/>
          </a:p>
          <a:p>
            <a:pPr marL="658368" lvl="1" indent="-246888" fontAlgn="auto">
              <a:spcAft>
                <a:spcPts val="0"/>
              </a:spcAft>
              <a:buFont typeface="Georgia"/>
              <a:buChar char="▫"/>
              <a:defRPr/>
            </a:pPr>
            <a:endParaRPr lang="en-US" sz="600" dirty="0" smtClean="0">
              <a:solidFill>
                <a:srgbClr val="FF0000"/>
              </a:solidFill>
            </a:endParaRPr>
          </a:p>
        </p:txBody>
      </p:sp>
      <p:pic>
        <p:nvPicPr>
          <p:cNvPr id="9728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Big Picture &amp; Women’s Equality</a:t>
            </a:r>
          </a:p>
        </p:txBody>
      </p:sp>
      <p:sp>
        <p:nvSpPr>
          <p:cNvPr id="9" name="Text Placeholder 8"/>
          <p:cNvSpPr>
            <a:spLocks noGrp="1"/>
          </p:cNvSpPr>
          <p:nvPr>
            <p:ph idx="1"/>
          </p:nvPr>
        </p:nvSpPr>
        <p:spPr>
          <a:xfrm>
            <a:off x="609600" y="2057400"/>
            <a:ext cx="8001000" cy="4324350"/>
          </a:xfrm>
        </p:spPr>
        <p:txBody>
          <a:bodyPr>
            <a:normAutofit/>
          </a:bodyPr>
          <a:lstStyle/>
          <a:p>
            <a:pPr marL="452628" lvl="1" indent="-342900" fontAlgn="auto">
              <a:spcAft>
                <a:spcPts val="0"/>
              </a:spcAft>
              <a:buClr>
                <a:schemeClr val="accent3"/>
              </a:buClr>
              <a:buFont typeface="Wingdings" pitchFamily="2" charset="2"/>
              <a:buChar char="Ø"/>
              <a:defRPr/>
            </a:pPr>
            <a:r>
              <a:rPr lang="en-US" sz="2400" dirty="0" smtClean="0">
                <a:solidFill>
                  <a:srgbClr val="CC0000"/>
                </a:solidFill>
              </a:rPr>
              <a:t>Dropping language of equality</a:t>
            </a:r>
            <a:endParaRPr lang="en-US" sz="2400" b="1" dirty="0" smtClean="0">
              <a:solidFill>
                <a:srgbClr val="CC0000"/>
              </a:solidFill>
            </a:endParaRPr>
          </a:p>
          <a:p>
            <a:pPr marL="658368" lvl="1" indent="-246888" fontAlgn="auto">
              <a:spcAft>
                <a:spcPts val="0"/>
              </a:spcAft>
              <a:buFont typeface="Georgia"/>
              <a:buChar char="▫"/>
              <a:defRPr/>
            </a:pPr>
            <a:r>
              <a:rPr lang="en-US" sz="2400" dirty="0"/>
              <a:t>C</a:t>
            </a:r>
            <a:r>
              <a:rPr lang="en-US" sz="2400" dirty="0" smtClean="0"/>
              <a:t>hange in language obscures gender &amp; other forms of discrimination</a:t>
            </a:r>
          </a:p>
          <a:p>
            <a:pPr marL="122238" lvl="1" indent="0" fontAlgn="auto">
              <a:spcAft>
                <a:spcPts val="0"/>
              </a:spcAft>
              <a:buFont typeface="Georgia"/>
              <a:buNone/>
              <a:defRPr/>
            </a:pPr>
            <a:endParaRPr lang="en-US" sz="2000" i="1" dirty="0" smtClean="0"/>
          </a:p>
          <a:p>
            <a:pPr marL="122238" lvl="1" indent="0" fontAlgn="auto">
              <a:spcAft>
                <a:spcPts val="0"/>
              </a:spcAft>
              <a:buFont typeface="Georgia"/>
              <a:buNone/>
              <a:defRPr/>
            </a:pPr>
            <a:r>
              <a:rPr lang="en-US" sz="2400" i="1" dirty="0"/>
              <a:t>“You know when Harper came in, he decided the word equality needn’t be in things. I never thought I would have the same debate within my own union to maintain a word like equality</a:t>
            </a:r>
            <a:r>
              <a:rPr lang="en-US" sz="2400" i="1" dirty="0" smtClean="0"/>
              <a:t>.”</a:t>
            </a:r>
            <a:endParaRPr lang="en-US" sz="2400" dirty="0" smtClean="0">
              <a:solidFill>
                <a:srgbClr val="FF0000"/>
              </a:solidFill>
            </a:endParaRPr>
          </a:p>
        </p:txBody>
      </p:sp>
      <p:pic>
        <p:nvPicPr>
          <p:cNvPr id="9933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90600"/>
            <a:ext cx="7239000" cy="685800"/>
          </a:xfrm>
        </p:spPr>
        <p:txBody>
          <a:bodyPr>
            <a:normAutofit fontScale="90000"/>
          </a:bodyPr>
          <a:lstStyle/>
          <a:p>
            <a:pPr fontAlgn="auto">
              <a:spcAft>
                <a:spcPts val="0"/>
              </a:spcAft>
              <a:defRPr/>
            </a:pPr>
            <a:r>
              <a:rPr lang="en-US" dirty="0" smtClean="0">
                <a:solidFill>
                  <a:srgbClr val="C00000"/>
                </a:solidFill>
              </a:rPr>
              <a:t>Strategy #1</a:t>
            </a:r>
            <a:endParaRPr lang="en-US" dirty="0">
              <a:solidFill>
                <a:srgbClr val="C00000"/>
              </a:solidFill>
            </a:endParaRPr>
          </a:p>
        </p:txBody>
      </p:sp>
      <p:sp>
        <p:nvSpPr>
          <p:cNvPr id="9" name="Text Placeholder 8"/>
          <p:cNvSpPr>
            <a:spLocks noGrp="1"/>
          </p:cNvSpPr>
          <p:nvPr>
            <p:ph idx="1"/>
          </p:nvPr>
        </p:nvSpPr>
        <p:spPr>
          <a:xfrm>
            <a:off x="609600" y="1676400"/>
            <a:ext cx="8001000" cy="5029200"/>
          </a:xfrm>
        </p:spPr>
        <p:txBody>
          <a:bodyPr>
            <a:normAutofit fontScale="70000" lnSpcReduction="20000"/>
          </a:bodyPr>
          <a:lstStyle/>
          <a:p>
            <a:pPr marL="109728" indent="0" fontAlgn="auto">
              <a:spcAft>
                <a:spcPts val="0"/>
              </a:spcAft>
              <a:buClr>
                <a:schemeClr val="accent3"/>
              </a:buClr>
              <a:buFont typeface="Georgia"/>
              <a:buNone/>
              <a:defRPr/>
            </a:pPr>
            <a:endParaRPr lang="en-US" sz="800" dirty="0">
              <a:solidFill>
                <a:schemeClr val="accent2"/>
              </a:solidFill>
            </a:endParaRPr>
          </a:p>
          <a:p>
            <a:pPr marL="365760" indent="-256032" fontAlgn="auto">
              <a:spcAft>
                <a:spcPts val="0"/>
              </a:spcAft>
              <a:buClr>
                <a:schemeClr val="accent3"/>
              </a:buClr>
              <a:buFont typeface="Georgia"/>
              <a:buChar char="•"/>
              <a:defRPr/>
            </a:pPr>
            <a:r>
              <a:rPr lang="en-US" sz="3400" b="1" dirty="0" smtClean="0">
                <a:solidFill>
                  <a:schemeClr val="accent2"/>
                </a:solidFill>
              </a:rPr>
              <a:t>Equality &amp; diversity key to union renewal strategy</a:t>
            </a:r>
          </a:p>
          <a:p>
            <a:pPr marL="411480" lvl="1" indent="0" fontAlgn="auto">
              <a:spcAft>
                <a:spcPts val="0"/>
              </a:spcAft>
              <a:buFont typeface="Georgia"/>
              <a:buNone/>
              <a:defRPr/>
            </a:pPr>
            <a:endParaRPr lang="en-US" sz="1100" i="1" dirty="0" smtClean="0"/>
          </a:p>
          <a:p>
            <a:pPr marL="109728" indent="0" fontAlgn="auto">
              <a:spcAft>
                <a:spcPts val="0"/>
              </a:spcAft>
              <a:buClr>
                <a:schemeClr val="accent3"/>
              </a:buClr>
              <a:buFont typeface="Georgia"/>
              <a:buNone/>
              <a:defRPr/>
            </a:pPr>
            <a:r>
              <a:rPr lang="en-US" sz="3400" i="1" dirty="0" smtClean="0">
                <a:solidFill>
                  <a:schemeClr val="accent2"/>
                </a:solidFill>
              </a:rPr>
              <a:t>“</a:t>
            </a:r>
            <a:r>
              <a:rPr lang="en-US" sz="3400" i="1" dirty="0">
                <a:solidFill>
                  <a:schemeClr val="accent2"/>
                </a:solidFill>
              </a:rPr>
              <a:t>When we … say, ‘Listen, we can’t have a discussion about union renewal without talking about equality’, [we’re told] … ‘we don’t have time to talk about equality. We have to talk about saving unions, saving workers and saving jobs</a:t>
            </a:r>
            <a:r>
              <a:rPr lang="en-US" sz="3400" i="1" dirty="0" smtClean="0">
                <a:solidFill>
                  <a:schemeClr val="accent2"/>
                </a:solidFill>
              </a:rPr>
              <a:t>’… The </a:t>
            </a:r>
            <a:r>
              <a:rPr lang="en-US" sz="3400" i="1" dirty="0">
                <a:solidFill>
                  <a:schemeClr val="accent2"/>
                </a:solidFill>
              </a:rPr>
              <a:t>people who are at the decision making tables, don’t see </a:t>
            </a:r>
            <a:r>
              <a:rPr lang="en-US" sz="3400" i="1" dirty="0" smtClean="0">
                <a:solidFill>
                  <a:schemeClr val="accent2"/>
                </a:solidFill>
              </a:rPr>
              <a:t>… that </a:t>
            </a:r>
            <a:r>
              <a:rPr lang="en-US" sz="3400" i="1" dirty="0">
                <a:solidFill>
                  <a:schemeClr val="accent2"/>
                </a:solidFill>
              </a:rPr>
              <a:t>equality is part of </a:t>
            </a:r>
            <a:r>
              <a:rPr lang="en-US" sz="3400" i="1" dirty="0" smtClean="0">
                <a:solidFill>
                  <a:schemeClr val="accent2"/>
                </a:solidFill>
              </a:rPr>
              <a:t>… </a:t>
            </a:r>
          </a:p>
          <a:p>
            <a:pPr marL="109728" indent="0" fontAlgn="auto">
              <a:spcAft>
                <a:spcPts val="0"/>
              </a:spcAft>
              <a:buClr>
                <a:schemeClr val="accent3"/>
              </a:buClr>
              <a:buFont typeface="Georgia"/>
              <a:buNone/>
              <a:defRPr/>
            </a:pPr>
            <a:r>
              <a:rPr lang="en-US" sz="3400" i="1" dirty="0" smtClean="0">
                <a:solidFill>
                  <a:schemeClr val="accent2"/>
                </a:solidFill>
              </a:rPr>
              <a:t>that </a:t>
            </a:r>
            <a:r>
              <a:rPr lang="en-US" sz="3400" i="1" dirty="0">
                <a:solidFill>
                  <a:schemeClr val="accent2"/>
                </a:solidFill>
              </a:rPr>
              <a:t>strategy.”</a:t>
            </a:r>
            <a:endParaRPr lang="en-US" sz="3400" dirty="0">
              <a:solidFill>
                <a:schemeClr val="accent2"/>
              </a:solidFill>
            </a:endParaRPr>
          </a:p>
          <a:p>
            <a:pPr marL="109728" indent="0" fontAlgn="auto">
              <a:spcAft>
                <a:spcPts val="0"/>
              </a:spcAft>
              <a:buClr>
                <a:schemeClr val="accent3"/>
              </a:buClr>
              <a:buFont typeface="Georgia"/>
              <a:buNone/>
              <a:defRPr/>
            </a:pPr>
            <a:endParaRPr lang="en-US" sz="2000" dirty="0">
              <a:solidFill>
                <a:schemeClr val="accent2"/>
              </a:solidFill>
            </a:endParaRPr>
          </a:p>
          <a:p>
            <a:pPr marL="109728" indent="0" fontAlgn="auto">
              <a:spcAft>
                <a:spcPts val="0"/>
              </a:spcAft>
              <a:buClr>
                <a:schemeClr val="accent3"/>
              </a:buClr>
              <a:buFont typeface="Georgia"/>
              <a:buNone/>
              <a:defRPr/>
            </a:pPr>
            <a:r>
              <a:rPr lang="en-US" sz="3400" i="1" dirty="0">
                <a:solidFill>
                  <a:schemeClr val="accent2"/>
                </a:solidFill>
              </a:rPr>
              <a:t>“There’s a tremendous amount of stuff to fight and I guess that is [the] reason why we hear ‘Yeah, yeah. We’ll get to the women’s stuff later’ …</a:t>
            </a:r>
            <a:r>
              <a:rPr lang="en-US" sz="3400" dirty="0">
                <a:solidFill>
                  <a:schemeClr val="accent2"/>
                </a:solidFill>
              </a:rPr>
              <a:t> </a:t>
            </a:r>
            <a:r>
              <a:rPr lang="en-US" sz="3400" i="1" dirty="0">
                <a:solidFill>
                  <a:schemeClr val="accent2"/>
                </a:solidFill>
              </a:rPr>
              <a:t>But maybe there is some way that we can use this as an opportunity to try and mobilize women</a:t>
            </a:r>
            <a:r>
              <a:rPr lang="en-US" sz="3400" i="1" dirty="0" smtClean="0">
                <a:solidFill>
                  <a:schemeClr val="accent2"/>
                </a:solidFill>
              </a:rPr>
              <a:t>.”</a:t>
            </a:r>
            <a:endParaRPr lang="en-US" dirty="0"/>
          </a:p>
          <a:p>
            <a:pPr marL="365760" indent="-256032" fontAlgn="auto">
              <a:spcAft>
                <a:spcPts val="0"/>
              </a:spcAft>
              <a:buClr>
                <a:schemeClr val="accent3"/>
              </a:buClr>
              <a:buFont typeface="Georgia"/>
              <a:buChar char="•"/>
              <a:defRPr/>
            </a:pPr>
            <a:endParaRPr lang="en-US" dirty="0"/>
          </a:p>
        </p:txBody>
      </p:sp>
      <p:pic>
        <p:nvPicPr>
          <p:cNvPr id="10137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#2</a:t>
            </a:r>
            <a:endParaRPr lang="en-US" dirty="0">
              <a:solidFill>
                <a:srgbClr val="C00000"/>
              </a:solidFill>
            </a:endParaRPr>
          </a:p>
        </p:txBody>
      </p:sp>
      <p:sp>
        <p:nvSpPr>
          <p:cNvPr id="9" name="Text Placeholder 8"/>
          <p:cNvSpPr>
            <a:spLocks noGrp="1"/>
          </p:cNvSpPr>
          <p:nvPr>
            <p:ph idx="1"/>
          </p:nvPr>
        </p:nvSpPr>
        <p:spPr>
          <a:xfrm>
            <a:off x="609600" y="1981200"/>
            <a:ext cx="8001000" cy="4724400"/>
          </a:xfrm>
        </p:spPr>
        <p:txBody>
          <a:bodyPr>
            <a:normAutofit/>
          </a:bodyPr>
          <a:lstStyle/>
          <a:p>
            <a:pPr marL="365760" indent="-256032" fontAlgn="auto">
              <a:spcAft>
                <a:spcPts val="0"/>
              </a:spcAft>
              <a:buClr>
                <a:schemeClr val="accent3"/>
              </a:buClr>
              <a:buFont typeface="Georgia"/>
              <a:buChar char="•"/>
              <a:defRPr/>
            </a:pPr>
            <a:r>
              <a:rPr lang="en-US" sz="2400" b="1" dirty="0" smtClean="0">
                <a:solidFill>
                  <a:schemeClr val="accent2"/>
                </a:solidFill>
              </a:rPr>
              <a:t>Organize across unions </a:t>
            </a:r>
          </a:p>
          <a:p>
            <a:pPr marL="411480" lvl="1" indent="0" fontAlgn="auto">
              <a:spcAft>
                <a:spcPts val="0"/>
              </a:spcAft>
              <a:buFont typeface="Georgia"/>
              <a:buNone/>
              <a:defRPr/>
            </a:pPr>
            <a:endParaRPr lang="en-US" sz="800" i="1" dirty="0" smtClean="0"/>
          </a:p>
          <a:p>
            <a:pPr marL="122238" lvl="1" indent="0" fontAlgn="auto">
              <a:spcAft>
                <a:spcPts val="0"/>
              </a:spcAft>
              <a:buFont typeface="Georgia"/>
              <a:buNone/>
              <a:defRPr/>
            </a:pPr>
            <a:r>
              <a:rPr lang="en-US" sz="2400" i="1" dirty="0" smtClean="0"/>
              <a:t>“Some </a:t>
            </a:r>
            <a:r>
              <a:rPr lang="en-US" sz="2400" i="1" dirty="0"/>
              <a:t>of my earliest involvement in and around the </a:t>
            </a:r>
            <a:r>
              <a:rPr lang="en-US" sz="2400" i="1" dirty="0" err="1"/>
              <a:t>labour</a:t>
            </a:r>
            <a:r>
              <a:rPr lang="en-US" sz="2400" i="1" dirty="0"/>
              <a:t> movement was very much working across unions and we were very much outside the establishment and fighting to become established.  And maybe it's like wishing we could go back </a:t>
            </a:r>
            <a:r>
              <a:rPr lang="en-US" sz="2400" i="1" dirty="0" smtClean="0"/>
              <a:t>to </a:t>
            </a:r>
            <a:r>
              <a:rPr lang="en-US" sz="2400" i="1" dirty="0"/>
              <a:t>some of that </a:t>
            </a:r>
            <a:r>
              <a:rPr lang="en-US" sz="2400" i="1" dirty="0" smtClean="0"/>
              <a:t>… It's </a:t>
            </a:r>
            <a:r>
              <a:rPr lang="en-US" sz="2400" i="1" dirty="0"/>
              <a:t>more of that bringing women together across unions and outside of the top-down structures.  More grassroots organizing again</a:t>
            </a:r>
            <a:r>
              <a:rPr lang="en-US" sz="2400" i="1" dirty="0" smtClean="0"/>
              <a:t>.”</a:t>
            </a:r>
            <a:endParaRPr lang="en-US" sz="2400" dirty="0"/>
          </a:p>
          <a:p>
            <a:pPr marL="365760" indent="-256032" fontAlgn="auto">
              <a:spcAft>
                <a:spcPts val="0"/>
              </a:spcAft>
              <a:buClr>
                <a:schemeClr val="accent3"/>
              </a:buClr>
              <a:buFont typeface="Georgia"/>
              <a:buChar char="•"/>
              <a:defRPr/>
            </a:pPr>
            <a:endParaRPr lang="en-US" dirty="0"/>
          </a:p>
        </p:txBody>
      </p:sp>
      <p:pic>
        <p:nvPicPr>
          <p:cNvPr id="10342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00000"/>
                </a:solidFill>
              </a:rPr>
              <a:t>Strategy #3</a:t>
            </a:r>
            <a:endParaRPr lang="en-US" dirty="0">
              <a:solidFill>
                <a:srgbClr val="C00000"/>
              </a:solidFill>
            </a:endParaRPr>
          </a:p>
        </p:txBody>
      </p:sp>
      <p:sp>
        <p:nvSpPr>
          <p:cNvPr id="9" name="Text Placeholder 8"/>
          <p:cNvSpPr>
            <a:spLocks noGrp="1"/>
          </p:cNvSpPr>
          <p:nvPr>
            <p:ph idx="1"/>
          </p:nvPr>
        </p:nvSpPr>
        <p:spPr>
          <a:xfrm>
            <a:off x="609600" y="1981200"/>
            <a:ext cx="8153400" cy="4495800"/>
          </a:xfrm>
        </p:spPr>
        <p:txBody>
          <a:bodyPr>
            <a:normAutofit fontScale="92500" lnSpcReduction="10000"/>
          </a:bodyPr>
          <a:lstStyle/>
          <a:p>
            <a:pPr marL="365760" indent="-256032" fontAlgn="auto">
              <a:spcAft>
                <a:spcPts val="0"/>
              </a:spcAft>
              <a:buClr>
                <a:schemeClr val="accent3"/>
              </a:buClr>
              <a:buFont typeface="Georgia"/>
              <a:buChar char="•"/>
              <a:defRPr/>
            </a:pPr>
            <a:r>
              <a:rPr lang="en-US" sz="2600" b="1" dirty="0" smtClean="0">
                <a:solidFill>
                  <a:schemeClr val="accent2"/>
                </a:solidFill>
              </a:rPr>
              <a:t>Rebuild links with women’s organizations </a:t>
            </a:r>
          </a:p>
          <a:p>
            <a:pPr marL="109728" indent="0" fontAlgn="auto">
              <a:spcAft>
                <a:spcPts val="0"/>
              </a:spcAft>
              <a:buClr>
                <a:schemeClr val="accent3"/>
              </a:buClr>
              <a:buFont typeface="Georgia"/>
              <a:buNone/>
              <a:defRPr/>
            </a:pPr>
            <a:endParaRPr lang="en-US" sz="900" i="1" dirty="0" smtClean="0"/>
          </a:p>
          <a:p>
            <a:pPr marL="109728" indent="0" fontAlgn="auto">
              <a:spcAft>
                <a:spcPts val="0"/>
              </a:spcAft>
              <a:buClr>
                <a:schemeClr val="accent3"/>
              </a:buClr>
              <a:buFont typeface="Georgia"/>
              <a:buNone/>
              <a:defRPr/>
            </a:pPr>
            <a:r>
              <a:rPr lang="en-US" sz="2600" i="1" dirty="0" smtClean="0">
                <a:solidFill>
                  <a:schemeClr val="accent2"/>
                </a:solidFill>
              </a:rPr>
              <a:t>“</a:t>
            </a:r>
            <a:r>
              <a:rPr lang="en-US" sz="2600" i="1" dirty="0">
                <a:solidFill>
                  <a:schemeClr val="accent2"/>
                </a:solidFill>
              </a:rPr>
              <a:t>We do not have the women’s movement </a:t>
            </a:r>
            <a:r>
              <a:rPr lang="en-US" sz="2600" i="1" dirty="0" smtClean="0">
                <a:solidFill>
                  <a:schemeClr val="accent2"/>
                </a:solidFill>
              </a:rPr>
              <a:t>that we </a:t>
            </a:r>
            <a:r>
              <a:rPr lang="en-US" sz="2600" i="1" dirty="0">
                <a:solidFill>
                  <a:schemeClr val="accent2"/>
                </a:solidFill>
              </a:rPr>
              <a:t>had when most of us got engaged in advancing women’s equality within unions. The … women’s movement is far weaker and </a:t>
            </a:r>
            <a:r>
              <a:rPr lang="en-US" sz="2600" i="1" dirty="0" smtClean="0">
                <a:solidFill>
                  <a:schemeClr val="accent2"/>
                </a:solidFill>
              </a:rPr>
              <a:t>that reduces </a:t>
            </a:r>
            <a:r>
              <a:rPr lang="en-US" sz="2600" i="1" dirty="0">
                <a:solidFill>
                  <a:schemeClr val="accent2"/>
                </a:solidFill>
              </a:rPr>
              <a:t>the power of women within the </a:t>
            </a:r>
            <a:r>
              <a:rPr lang="en-US" sz="2600" i="1" dirty="0" err="1">
                <a:solidFill>
                  <a:schemeClr val="accent2"/>
                </a:solidFill>
              </a:rPr>
              <a:t>labour</a:t>
            </a:r>
            <a:r>
              <a:rPr lang="en-US" sz="2600" i="1" dirty="0">
                <a:solidFill>
                  <a:schemeClr val="accent2"/>
                </a:solidFill>
              </a:rPr>
              <a:t> movement because we don’t have the kind of leverage that helped us make </a:t>
            </a:r>
            <a:r>
              <a:rPr lang="en-US" sz="2600" i="1" dirty="0" smtClean="0">
                <a:solidFill>
                  <a:schemeClr val="accent2"/>
                </a:solidFill>
              </a:rPr>
              <a:t>some of the </a:t>
            </a:r>
            <a:r>
              <a:rPr lang="en-US" sz="2600" i="1" dirty="0">
                <a:solidFill>
                  <a:schemeClr val="accent2"/>
                </a:solidFill>
              </a:rPr>
              <a:t>moves </a:t>
            </a:r>
            <a:r>
              <a:rPr lang="en-US" sz="2600" i="1" dirty="0" smtClean="0">
                <a:solidFill>
                  <a:schemeClr val="accent2"/>
                </a:solidFill>
              </a:rPr>
              <a:t>that we </a:t>
            </a:r>
            <a:r>
              <a:rPr lang="en-US" sz="2600" i="1" dirty="0">
                <a:solidFill>
                  <a:schemeClr val="accent2"/>
                </a:solidFill>
              </a:rPr>
              <a:t>did before.”</a:t>
            </a:r>
            <a:endParaRPr lang="en-US" sz="2600" dirty="0">
              <a:solidFill>
                <a:schemeClr val="accent2"/>
              </a:solidFill>
            </a:endParaRPr>
          </a:p>
          <a:p>
            <a:pPr marL="109728" indent="0" fontAlgn="auto">
              <a:spcAft>
                <a:spcPts val="0"/>
              </a:spcAft>
              <a:buClr>
                <a:schemeClr val="accent3"/>
              </a:buClr>
              <a:buFont typeface="Georgia"/>
              <a:buNone/>
              <a:defRPr/>
            </a:pPr>
            <a:r>
              <a:rPr lang="en-US" sz="2200" i="1" dirty="0">
                <a:solidFill>
                  <a:schemeClr val="accent2"/>
                </a:solidFill>
              </a:rPr>
              <a:t> </a:t>
            </a:r>
            <a:endParaRPr lang="en-US" sz="2200" dirty="0">
              <a:solidFill>
                <a:schemeClr val="accent2"/>
              </a:solidFill>
            </a:endParaRPr>
          </a:p>
          <a:p>
            <a:pPr marL="109728" indent="0" fontAlgn="auto">
              <a:spcAft>
                <a:spcPts val="0"/>
              </a:spcAft>
              <a:buClr>
                <a:schemeClr val="accent3"/>
              </a:buClr>
              <a:buFont typeface="Georgia"/>
              <a:buNone/>
              <a:defRPr/>
            </a:pPr>
            <a:r>
              <a:rPr lang="en-US" sz="2600" i="1" dirty="0" smtClean="0">
                <a:solidFill>
                  <a:schemeClr val="accent2"/>
                </a:solidFill>
              </a:rPr>
              <a:t>“The </a:t>
            </a:r>
            <a:r>
              <a:rPr lang="en-US" sz="2600" i="1" dirty="0" err="1">
                <a:solidFill>
                  <a:schemeClr val="accent2"/>
                </a:solidFill>
              </a:rPr>
              <a:t>labour</a:t>
            </a:r>
            <a:r>
              <a:rPr lang="en-US" sz="2600" i="1" dirty="0">
                <a:solidFill>
                  <a:schemeClr val="accent2"/>
                </a:solidFill>
              </a:rPr>
              <a:t> movement … was more willing to listen to women inside the movement because they knew some pressure would come from those outside </a:t>
            </a:r>
            <a:r>
              <a:rPr lang="en-US" sz="2600" i="1" dirty="0" smtClean="0">
                <a:solidFill>
                  <a:schemeClr val="accent2"/>
                </a:solidFill>
              </a:rPr>
              <a:t>structures.”</a:t>
            </a:r>
            <a:endParaRPr lang="en-US" sz="2600" dirty="0">
              <a:solidFill>
                <a:schemeClr val="accent2"/>
              </a:solidFill>
            </a:endParaRPr>
          </a:p>
          <a:p>
            <a:pPr marL="122238" lvl="1" indent="0" fontAlgn="auto">
              <a:spcAft>
                <a:spcPts val="0"/>
              </a:spcAft>
              <a:buFont typeface="Georgia"/>
              <a:buNone/>
              <a:defRPr/>
            </a:pPr>
            <a:endParaRPr lang="en-US" dirty="0"/>
          </a:p>
        </p:txBody>
      </p:sp>
      <p:pic>
        <p:nvPicPr>
          <p:cNvPr id="10547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C0000"/>
                </a:solidFill>
              </a:rPr>
              <a:t>Are we there yet?</a:t>
            </a:r>
            <a:endParaRPr lang="en-US" dirty="0">
              <a:solidFill>
                <a:srgbClr val="CC0000"/>
              </a:solidFill>
            </a:endParaRPr>
          </a:p>
        </p:txBody>
      </p:sp>
      <p:sp>
        <p:nvSpPr>
          <p:cNvPr id="9" name="Text Placeholder 8"/>
          <p:cNvSpPr>
            <a:spLocks noGrp="1"/>
          </p:cNvSpPr>
          <p:nvPr>
            <p:ph idx="1"/>
          </p:nvPr>
        </p:nvSpPr>
        <p:spPr>
          <a:xfrm>
            <a:off x="533400" y="2057400"/>
            <a:ext cx="7848600" cy="4324350"/>
          </a:xfrm>
        </p:spPr>
        <p:txBody>
          <a:bodyPr>
            <a:normAutofit/>
          </a:bodyPr>
          <a:lstStyle/>
          <a:p>
            <a:pPr marL="109728" lvl="1" indent="0" fontAlgn="auto">
              <a:spcAft>
                <a:spcPts val="0"/>
              </a:spcAft>
              <a:buClr>
                <a:schemeClr val="accent3"/>
              </a:buClr>
              <a:buFont typeface="Georgia"/>
              <a:buNone/>
              <a:defRPr/>
            </a:pPr>
            <a:r>
              <a:rPr lang="en-US" sz="2800" dirty="0" smtClean="0"/>
              <a:t>There are still challenges to women’s equality within the </a:t>
            </a:r>
            <a:r>
              <a:rPr lang="en-US" sz="2800" dirty="0" err="1" smtClean="0"/>
              <a:t>labour</a:t>
            </a:r>
            <a:r>
              <a:rPr lang="en-US" sz="2800" dirty="0" smtClean="0"/>
              <a:t> movement today</a:t>
            </a:r>
          </a:p>
          <a:p>
            <a:pPr marL="109728" lvl="1" indent="0" fontAlgn="auto">
              <a:spcAft>
                <a:spcPts val="0"/>
              </a:spcAft>
              <a:buClr>
                <a:schemeClr val="accent3"/>
              </a:buClr>
              <a:buFont typeface="Georgia"/>
              <a:buNone/>
              <a:defRPr/>
            </a:pPr>
            <a:endParaRPr lang="en-US" sz="2800" dirty="0"/>
          </a:p>
          <a:p>
            <a:pPr marL="109728" lvl="1" indent="0" fontAlgn="auto">
              <a:spcAft>
                <a:spcPts val="0"/>
              </a:spcAft>
              <a:buClr>
                <a:schemeClr val="accent3"/>
              </a:buClr>
              <a:buFont typeface="Georgia"/>
              <a:buNone/>
              <a:defRPr/>
            </a:pPr>
            <a:r>
              <a:rPr lang="en-US" sz="2800" dirty="0" smtClean="0">
                <a:solidFill>
                  <a:srgbClr val="CC0000"/>
                </a:solidFill>
              </a:rPr>
              <a:t>So what do we do?</a:t>
            </a:r>
          </a:p>
          <a:p>
            <a:pPr marL="109728" lvl="1" indent="0" fontAlgn="auto">
              <a:spcAft>
                <a:spcPts val="0"/>
              </a:spcAft>
              <a:buClr>
                <a:schemeClr val="accent3"/>
              </a:buClr>
              <a:buFont typeface="Georgia"/>
              <a:buNone/>
              <a:defRPr/>
            </a:pPr>
            <a:r>
              <a:rPr lang="en-US" sz="2800" dirty="0" smtClean="0"/>
              <a:t>Organize, organize, organize!</a:t>
            </a:r>
          </a:p>
          <a:p>
            <a:pPr marL="109728" lvl="1" indent="0" fontAlgn="auto">
              <a:spcAft>
                <a:spcPts val="0"/>
              </a:spcAft>
              <a:buClr>
                <a:schemeClr val="accent3"/>
              </a:buClr>
              <a:buFont typeface="Georgia"/>
              <a:buNone/>
              <a:defRPr/>
            </a:pPr>
            <a:endParaRPr lang="en-US" sz="1000" dirty="0" smtClean="0"/>
          </a:p>
          <a:p>
            <a:pPr marL="109728" lvl="1" indent="0" fontAlgn="auto">
              <a:spcAft>
                <a:spcPts val="0"/>
              </a:spcAft>
              <a:buClr>
                <a:schemeClr val="accent3"/>
              </a:buClr>
              <a:buFont typeface="Georgia"/>
              <a:buNone/>
              <a:defRPr/>
            </a:pPr>
            <a:r>
              <a:rPr lang="en-US" sz="2800" i="1" dirty="0" smtClean="0"/>
              <a:t>“She who waits for roast duck to fly into her mouth must wait a very long time.”</a:t>
            </a:r>
            <a:endParaRPr lang="en-US" sz="2800" dirty="0" smtClean="0"/>
          </a:p>
          <a:p>
            <a:pPr marL="109728" lvl="1" indent="0" fontAlgn="auto">
              <a:spcAft>
                <a:spcPts val="0"/>
              </a:spcAft>
              <a:buClr>
                <a:schemeClr val="accent3"/>
              </a:buClr>
              <a:buFont typeface="Georgia"/>
              <a:buNone/>
              <a:defRPr/>
            </a:pPr>
            <a:endParaRPr lang="en-US" sz="2800" i="1" dirty="0" smtClean="0"/>
          </a:p>
          <a:p>
            <a:pPr marL="109728" indent="0" fontAlgn="auto">
              <a:spcAft>
                <a:spcPts val="0"/>
              </a:spcAft>
              <a:buClr>
                <a:schemeClr val="accent3"/>
              </a:buClr>
              <a:buFont typeface="Georgia"/>
              <a:buNone/>
              <a:defRPr/>
            </a:pPr>
            <a:endParaRPr lang="en-US" sz="2600" i="1" dirty="0" smtClean="0">
              <a:solidFill>
                <a:schemeClr val="accent2"/>
              </a:solidFill>
            </a:endParaRPr>
          </a:p>
          <a:p>
            <a:pPr marL="109728" indent="0" fontAlgn="auto">
              <a:spcAft>
                <a:spcPts val="0"/>
              </a:spcAft>
              <a:buClr>
                <a:schemeClr val="accent3"/>
              </a:buClr>
              <a:buFont typeface="Georgia"/>
              <a:buNone/>
              <a:defRPr/>
            </a:pPr>
            <a:endParaRPr lang="en-US" sz="800" i="1" dirty="0" smtClean="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10752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19200"/>
            <a:ext cx="7391400" cy="685800"/>
          </a:xfrm>
        </p:spPr>
        <p:txBody>
          <a:bodyPr>
            <a:normAutofit fontScale="90000"/>
          </a:bodyPr>
          <a:lstStyle/>
          <a:p>
            <a:pPr fontAlgn="auto">
              <a:spcAft>
                <a:spcPts val="0"/>
              </a:spcAft>
              <a:defRPr/>
            </a:pPr>
            <a:r>
              <a:rPr lang="en-US" dirty="0" smtClean="0">
                <a:solidFill>
                  <a:srgbClr val="CC0000"/>
                </a:solidFill>
              </a:rPr>
              <a:t>But remember also …</a:t>
            </a:r>
            <a:endParaRPr lang="en-US" dirty="0">
              <a:solidFill>
                <a:srgbClr val="CC0000"/>
              </a:solidFill>
            </a:endParaRPr>
          </a:p>
        </p:txBody>
      </p:sp>
      <p:sp>
        <p:nvSpPr>
          <p:cNvPr id="9" name="Text Placeholder 8"/>
          <p:cNvSpPr>
            <a:spLocks noGrp="1"/>
          </p:cNvSpPr>
          <p:nvPr>
            <p:ph idx="1"/>
          </p:nvPr>
        </p:nvSpPr>
        <p:spPr>
          <a:xfrm>
            <a:off x="914400" y="2057400"/>
            <a:ext cx="7162800" cy="4324350"/>
          </a:xfrm>
        </p:spPr>
        <p:txBody>
          <a:bodyPr>
            <a:normAutofit/>
          </a:bodyPr>
          <a:lstStyle/>
          <a:p>
            <a:pPr marL="109728" lvl="1" indent="0" fontAlgn="auto">
              <a:spcAft>
                <a:spcPts val="0"/>
              </a:spcAft>
              <a:buClr>
                <a:schemeClr val="accent3"/>
              </a:buClr>
              <a:buFont typeface="Georgia"/>
              <a:buNone/>
              <a:defRPr/>
            </a:pPr>
            <a:endParaRPr lang="en-US" sz="1200" i="1" dirty="0" smtClean="0"/>
          </a:p>
          <a:p>
            <a:pPr marL="109728" lvl="1" indent="0" fontAlgn="auto">
              <a:spcAft>
                <a:spcPts val="0"/>
              </a:spcAft>
              <a:buClr>
                <a:schemeClr val="accent3"/>
              </a:buClr>
              <a:buFont typeface="Georgia"/>
              <a:buNone/>
              <a:defRPr/>
            </a:pPr>
            <a:endParaRPr lang="en-US" sz="1200" dirty="0" smtClean="0"/>
          </a:p>
          <a:p>
            <a:pPr marL="109728" lvl="1" indent="0" fontAlgn="auto">
              <a:spcAft>
                <a:spcPts val="0"/>
              </a:spcAft>
              <a:buClr>
                <a:schemeClr val="accent3"/>
              </a:buClr>
              <a:buFont typeface="Georgia"/>
              <a:buNone/>
              <a:defRPr/>
            </a:pPr>
            <a:r>
              <a:rPr lang="en-US" i="1" dirty="0" smtClean="0"/>
              <a:t>“</a:t>
            </a:r>
            <a:r>
              <a:rPr lang="en-US" i="1" dirty="0"/>
              <a:t>As much as things may seem very bleak, there’s some rainbows out there, </a:t>
            </a:r>
            <a:r>
              <a:rPr lang="en-US" i="1" dirty="0" smtClean="0"/>
              <a:t>sisters!”</a:t>
            </a:r>
            <a:endParaRPr lang="en-US" dirty="0"/>
          </a:p>
          <a:p>
            <a:pPr marL="109728" indent="0" fontAlgn="auto">
              <a:spcAft>
                <a:spcPts val="0"/>
              </a:spcAft>
              <a:buClr>
                <a:schemeClr val="accent3"/>
              </a:buClr>
              <a:buFont typeface="Georgia"/>
              <a:buNone/>
              <a:defRPr/>
            </a:pPr>
            <a:endParaRPr lang="en-US" sz="2600" i="1" dirty="0" smtClean="0">
              <a:solidFill>
                <a:schemeClr val="accent2"/>
              </a:solidFill>
            </a:endParaRPr>
          </a:p>
          <a:p>
            <a:pPr marL="109728" indent="0" fontAlgn="auto">
              <a:spcAft>
                <a:spcPts val="0"/>
              </a:spcAft>
              <a:buClr>
                <a:schemeClr val="accent3"/>
              </a:buClr>
              <a:buFont typeface="Georgia"/>
              <a:buNone/>
              <a:defRPr/>
            </a:pPr>
            <a:endParaRPr lang="en-US" sz="800" i="1" dirty="0" smtClean="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10957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C0000"/>
                </a:solidFill>
              </a:rPr>
              <a:t>“Sister to Sister”</a:t>
            </a:r>
            <a:endParaRPr lang="en-US" dirty="0">
              <a:solidFill>
                <a:srgbClr val="CC0000"/>
              </a:solidFill>
            </a:endParaRPr>
          </a:p>
        </p:txBody>
      </p:sp>
      <p:sp>
        <p:nvSpPr>
          <p:cNvPr id="9" name="Text Placeholder 8"/>
          <p:cNvSpPr>
            <a:spLocks noGrp="1"/>
          </p:cNvSpPr>
          <p:nvPr>
            <p:ph idx="1"/>
          </p:nvPr>
        </p:nvSpPr>
        <p:spPr>
          <a:xfrm>
            <a:off x="609600" y="2057400"/>
            <a:ext cx="7848600" cy="4343400"/>
          </a:xfrm>
        </p:spPr>
        <p:txBody>
          <a:bodyPr>
            <a:normAutofit/>
          </a:bodyPr>
          <a:lstStyle/>
          <a:p>
            <a:pPr marL="228600" lvl="1" indent="0" fontAlgn="auto">
              <a:spcAft>
                <a:spcPts val="0"/>
              </a:spcAft>
              <a:buFont typeface="Georgia"/>
              <a:buNone/>
              <a:defRPr/>
            </a:pPr>
            <a:r>
              <a:rPr lang="en-US" sz="2400" i="1" dirty="0" smtClean="0"/>
              <a:t>“</a:t>
            </a:r>
            <a:r>
              <a:rPr lang="en-US" sz="2400" i="1" dirty="0"/>
              <a:t>I just want to say that whatever form it takes we have to keep having this conversation.  I’m happy I’m having it with different women and the circle is so large and the interest so large, because I’m sick of just whining to the same people.  Not that I don’t love the people I whine to, but it’s nice to hear different voices and different ideas and different </a:t>
            </a:r>
            <a:r>
              <a:rPr lang="en-US" sz="2400" i="1" dirty="0" smtClean="0"/>
              <a:t>experiences ...  </a:t>
            </a:r>
          </a:p>
          <a:p>
            <a:pPr marL="228600" lvl="1" indent="0" fontAlgn="auto">
              <a:spcAft>
                <a:spcPts val="0"/>
              </a:spcAft>
              <a:buFont typeface="Georgia"/>
              <a:buNone/>
              <a:defRPr/>
            </a:pPr>
            <a:r>
              <a:rPr lang="en-US" sz="2400" i="1" dirty="0" smtClean="0"/>
              <a:t>I </a:t>
            </a:r>
            <a:r>
              <a:rPr lang="en-US" sz="2400" i="1" dirty="0"/>
              <a:t>started out despairing and I still feel despair, </a:t>
            </a:r>
            <a:endParaRPr lang="en-US" sz="2400" i="1" dirty="0" smtClean="0"/>
          </a:p>
          <a:p>
            <a:pPr marL="228600" lvl="1" indent="0" fontAlgn="auto">
              <a:spcAft>
                <a:spcPts val="0"/>
              </a:spcAft>
              <a:buFont typeface="Georgia"/>
              <a:buNone/>
              <a:defRPr/>
            </a:pPr>
            <a:r>
              <a:rPr lang="en-US" sz="2400" i="1" dirty="0" smtClean="0"/>
              <a:t>but </a:t>
            </a:r>
            <a:r>
              <a:rPr lang="en-US" sz="2400" i="1" dirty="0"/>
              <a:t>I’m also feeling some excitement.”</a:t>
            </a:r>
            <a:endParaRPr lang="en-US" sz="2400" dirty="0"/>
          </a:p>
          <a:p>
            <a:pPr marL="411480" lvl="1" indent="0" fontAlgn="auto">
              <a:spcAft>
                <a:spcPts val="0"/>
              </a:spcAft>
              <a:buFont typeface="Georgia"/>
              <a:buNone/>
              <a:defRPr/>
            </a:pPr>
            <a:endParaRPr lang="en-US" sz="2200" dirty="0"/>
          </a:p>
        </p:txBody>
      </p:sp>
      <p:pic>
        <p:nvPicPr>
          <p:cNvPr id="11161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C0000"/>
                </a:solidFill>
              </a:rPr>
              <a:t>“Sister to </a:t>
            </a:r>
            <a:r>
              <a:rPr lang="en-US" smtClean="0">
                <a:solidFill>
                  <a:srgbClr val="CC0000"/>
                </a:solidFill>
              </a:rPr>
              <a:t>Sister”</a:t>
            </a:r>
            <a:endParaRPr lang="en-US" dirty="0">
              <a:solidFill>
                <a:srgbClr val="CC0000"/>
              </a:solidFill>
            </a:endParaRPr>
          </a:p>
        </p:txBody>
      </p:sp>
      <p:sp>
        <p:nvSpPr>
          <p:cNvPr id="9" name="Text Placeholder 8"/>
          <p:cNvSpPr>
            <a:spLocks noGrp="1"/>
          </p:cNvSpPr>
          <p:nvPr>
            <p:ph idx="1"/>
          </p:nvPr>
        </p:nvSpPr>
        <p:spPr>
          <a:xfrm>
            <a:off x="609600" y="2057400"/>
            <a:ext cx="7848600" cy="4343400"/>
          </a:xfrm>
        </p:spPr>
        <p:txBody>
          <a:bodyPr>
            <a:normAutofit/>
          </a:bodyPr>
          <a:lstStyle/>
          <a:p>
            <a:pPr marL="411480" lvl="1" indent="0" fontAlgn="auto">
              <a:spcAft>
                <a:spcPts val="0"/>
              </a:spcAft>
              <a:buFont typeface="Georgia"/>
              <a:buNone/>
              <a:defRPr/>
            </a:pPr>
            <a:r>
              <a:rPr lang="en-US" sz="2400" dirty="0"/>
              <a:t>In our presentations, you heard the voices of many sisters. </a:t>
            </a:r>
            <a:endParaRPr lang="en-US" sz="2400" dirty="0" smtClean="0"/>
          </a:p>
          <a:p>
            <a:pPr marL="658368" lvl="1" indent="-246888" fontAlgn="auto">
              <a:spcAft>
                <a:spcPts val="0"/>
              </a:spcAft>
              <a:buFont typeface="Georgia"/>
              <a:buChar char="▫"/>
              <a:defRPr/>
            </a:pPr>
            <a:r>
              <a:rPr lang="en-US" sz="2400" dirty="0" smtClean="0"/>
              <a:t>What </a:t>
            </a:r>
            <a:r>
              <a:rPr lang="en-US" sz="2400" dirty="0"/>
              <a:t>comments resonated with your own experience? </a:t>
            </a:r>
            <a:endParaRPr lang="en-US" sz="2400" dirty="0" smtClean="0"/>
          </a:p>
          <a:p>
            <a:pPr marL="658368" lvl="1" indent="-246888" fontAlgn="auto">
              <a:spcAft>
                <a:spcPts val="0"/>
              </a:spcAft>
              <a:buFont typeface="Georgia"/>
              <a:buChar char="▫"/>
              <a:defRPr/>
            </a:pPr>
            <a:r>
              <a:rPr lang="en-US" sz="2400" dirty="0" smtClean="0"/>
              <a:t>What </a:t>
            </a:r>
            <a:r>
              <a:rPr lang="en-US" sz="2400" dirty="0"/>
              <a:t>would you like to add?</a:t>
            </a:r>
            <a:endParaRPr lang="en-US" sz="2200" dirty="0"/>
          </a:p>
        </p:txBody>
      </p:sp>
      <p:pic>
        <p:nvPicPr>
          <p:cNvPr id="11366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C0000"/>
                </a:solidFill>
              </a:rPr>
              <a:t>Unions and women’s equality</a:t>
            </a:r>
            <a:endParaRPr lang="en-US" dirty="0">
              <a:solidFill>
                <a:srgbClr val="CC0000"/>
              </a:solidFill>
            </a:endParaRPr>
          </a:p>
        </p:txBody>
      </p:sp>
      <p:sp>
        <p:nvSpPr>
          <p:cNvPr id="9" name="Text Placeholder 8"/>
          <p:cNvSpPr>
            <a:spLocks noGrp="1"/>
          </p:cNvSpPr>
          <p:nvPr>
            <p:ph idx="1"/>
          </p:nvPr>
        </p:nvSpPr>
        <p:spPr>
          <a:xfrm>
            <a:off x="609600" y="2057400"/>
            <a:ext cx="8001000" cy="4572000"/>
          </a:xfrm>
        </p:spPr>
        <p:txBody>
          <a:bodyPr>
            <a:normAutofit/>
          </a:bodyPr>
          <a:lstStyle/>
          <a:p>
            <a:pPr marL="109728" indent="0" fontAlgn="auto">
              <a:spcAft>
                <a:spcPts val="0"/>
              </a:spcAft>
              <a:buClr>
                <a:schemeClr val="accent3"/>
              </a:buClr>
              <a:buFont typeface="Georgia"/>
              <a:buNone/>
              <a:defRPr/>
            </a:pPr>
            <a:r>
              <a:rPr lang="en-US" i="1" dirty="0" smtClean="0">
                <a:solidFill>
                  <a:schemeClr val="accent2"/>
                </a:solidFill>
              </a:rPr>
              <a:t>“The </a:t>
            </a:r>
            <a:r>
              <a:rPr lang="en-US" i="1" dirty="0">
                <a:solidFill>
                  <a:schemeClr val="accent2"/>
                </a:solidFill>
              </a:rPr>
              <a:t>trade union movement is one of the few organizations in society with the capacity to make changes on behalf of working people</a:t>
            </a:r>
            <a:r>
              <a:rPr lang="en-US" i="1" dirty="0" smtClean="0">
                <a:solidFill>
                  <a:schemeClr val="accent2"/>
                </a:solidFill>
              </a:rPr>
              <a:t>.”</a:t>
            </a:r>
          </a:p>
          <a:p>
            <a:pPr marL="109728" indent="0" fontAlgn="auto">
              <a:spcAft>
                <a:spcPts val="0"/>
              </a:spcAft>
              <a:buClr>
                <a:schemeClr val="accent3"/>
              </a:buClr>
              <a:buFont typeface="Georgia"/>
              <a:buNone/>
              <a:defRPr/>
            </a:pPr>
            <a:endParaRPr lang="en-US" sz="800" i="1" dirty="0" smtClean="0">
              <a:solidFill>
                <a:schemeClr val="accent2"/>
              </a:solidFill>
            </a:endParaRPr>
          </a:p>
          <a:p>
            <a:pPr marL="109728" indent="0" fontAlgn="auto">
              <a:spcAft>
                <a:spcPts val="0"/>
              </a:spcAft>
              <a:buClr>
                <a:schemeClr val="accent3"/>
              </a:buClr>
              <a:buFont typeface="Georgia"/>
              <a:buNone/>
              <a:defRPr/>
            </a:pPr>
            <a:endParaRPr lang="en-US" sz="2000" dirty="0" smtClean="0">
              <a:solidFill>
                <a:schemeClr val="accent2"/>
              </a:solidFill>
            </a:endParaRPr>
          </a:p>
          <a:p>
            <a:pPr marL="109728" indent="0" fontAlgn="auto">
              <a:spcAft>
                <a:spcPts val="0"/>
              </a:spcAft>
              <a:buClr>
                <a:schemeClr val="accent3"/>
              </a:buClr>
              <a:buFont typeface="Georgia"/>
              <a:buNone/>
              <a:defRPr/>
            </a:pPr>
            <a:r>
              <a:rPr lang="en-US" dirty="0" smtClean="0">
                <a:solidFill>
                  <a:schemeClr val="accent2"/>
                </a:solidFill>
              </a:rPr>
              <a:t>At the same time:</a:t>
            </a:r>
            <a:endParaRPr lang="en-US" dirty="0">
              <a:solidFill>
                <a:schemeClr val="accent2"/>
              </a:solidFill>
            </a:endParaRPr>
          </a:p>
          <a:p>
            <a:pPr marL="109728" indent="0" fontAlgn="auto">
              <a:spcAft>
                <a:spcPts val="0"/>
              </a:spcAft>
              <a:buClr>
                <a:schemeClr val="accent3"/>
              </a:buClr>
              <a:buFont typeface="Georgia"/>
              <a:buNone/>
              <a:defRPr/>
            </a:pPr>
            <a:endParaRPr lang="en-US" sz="800" i="1" dirty="0">
              <a:solidFill>
                <a:schemeClr val="accent2"/>
              </a:solidFill>
            </a:endParaRPr>
          </a:p>
          <a:p>
            <a:pPr marL="109728" indent="0" fontAlgn="auto">
              <a:spcAft>
                <a:spcPts val="0"/>
              </a:spcAft>
              <a:buClr>
                <a:schemeClr val="accent3"/>
              </a:buClr>
              <a:buFont typeface="Georgia"/>
              <a:buNone/>
              <a:defRPr/>
            </a:pPr>
            <a:r>
              <a:rPr lang="en-US" i="1" dirty="0" smtClean="0">
                <a:solidFill>
                  <a:schemeClr val="accent2"/>
                </a:solidFill>
              </a:rPr>
              <a:t>“Unions </a:t>
            </a:r>
            <a:r>
              <a:rPr lang="en-US" i="1" dirty="0">
                <a:solidFill>
                  <a:schemeClr val="accent2"/>
                </a:solidFill>
              </a:rPr>
              <a:t>are institutions that can either push forward on social change </a:t>
            </a:r>
            <a:r>
              <a:rPr lang="en-US" i="1" u="sng" dirty="0">
                <a:solidFill>
                  <a:schemeClr val="accent2"/>
                </a:solidFill>
              </a:rPr>
              <a:t>or hold it back</a:t>
            </a:r>
            <a:r>
              <a:rPr lang="en-US" i="1" dirty="0" smtClean="0">
                <a:solidFill>
                  <a:schemeClr val="accent2"/>
                </a:solidFill>
              </a:rPr>
              <a:t>.”</a:t>
            </a:r>
            <a:endParaRPr lang="en-US" dirty="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23555"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7239000" cy="685800"/>
          </a:xfrm>
        </p:spPr>
        <p:txBody>
          <a:bodyPr>
            <a:normAutofit fontScale="90000"/>
          </a:bodyPr>
          <a:lstStyle/>
          <a:p>
            <a:pPr fontAlgn="auto">
              <a:spcAft>
                <a:spcPts val="0"/>
              </a:spcAft>
              <a:defRPr/>
            </a:pPr>
            <a:r>
              <a:rPr lang="en-US" dirty="0" smtClean="0">
                <a:solidFill>
                  <a:srgbClr val="CC0000"/>
                </a:solidFill>
              </a:rPr>
              <a:t>Challenges and strategies</a:t>
            </a:r>
            <a:endParaRPr lang="en-US" dirty="0">
              <a:solidFill>
                <a:srgbClr val="CC0000"/>
              </a:solidFill>
            </a:endParaRPr>
          </a:p>
        </p:txBody>
      </p:sp>
      <p:sp>
        <p:nvSpPr>
          <p:cNvPr id="9" name="Text Placeholder 8"/>
          <p:cNvSpPr>
            <a:spLocks noGrp="1"/>
          </p:cNvSpPr>
          <p:nvPr>
            <p:ph idx="1"/>
          </p:nvPr>
        </p:nvSpPr>
        <p:spPr>
          <a:xfrm>
            <a:off x="609600" y="2057400"/>
            <a:ext cx="8001000" cy="4400550"/>
          </a:xfrm>
        </p:spPr>
        <p:txBody>
          <a:bodyPr>
            <a:normAutofit/>
          </a:bodyPr>
          <a:lstStyle/>
          <a:p>
            <a:pPr marL="109728" indent="0" fontAlgn="auto">
              <a:spcAft>
                <a:spcPts val="0"/>
              </a:spcAft>
              <a:buClr>
                <a:schemeClr val="accent3"/>
              </a:buClr>
              <a:buFont typeface="Georgia"/>
              <a:buNone/>
              <a:defRPr/>
            </a:pPr>
            <a:endParaRPr lang="en-US" sz="800" dirty="0" smtClean="0">
              <a:solidFill>
                <a:schemeClr val="accent2"/>
              </a:solidFill>
            </a:endParaRPr>
          </a:p>
          <a:p>
            <a:pPr marL="365760" indent="-256032" fontAlgn="auto">
              <a:spcAft>
                <a:spcPts val="0"/>
              </a:spcAft>
              <a:buClr>
                <a:schemeClr val="accent3"/>
              </a:buClr>
              <a:buFont typeface="Georgia"/>
              <a:buChar char="•"/>
              <a:defRPr/>
            </a:pPr>
            <a:r>
              <a:rPr lang="en-US" dirty="0" smtClean="0">
                <a:solidFill>
                  <a:schemeClr val="accent2"/>
                </a:solidFill>
              </a:rPr>
              <a:t>Encouraging &amp; supporting women leaders</a:t>
            </a:r>
            <a:endParaRPr lang="en-US" dirty="0">
              <a:solidFill>
                <a:schemeClr val="accent2"/>
              </a:solidFill>
            </a:endParaRPr>
          </a:p>
          <a:p>
            <a:pPr marL="365760" indent="-256032" fontAlgn="auto">
              <a:spcAft>
                <a:spcPts val="0"/>
              </a:spcAft>
              <a:buClr>
                <a:schemeClr val="accent3"/>
              </a:buClr>
              <a:buFont typeface="Georgia"/>
              <a:buChar char="•"/>
              <a:defRPr/>
            </a:pPr>
            <a:r>
              <a:rPr lang="en-US" dirty="0" smtClean="0">
                <a:solidFill>
                  <a:schemeClr val="accent2"/>
                </a:solidFill>
              </a:rPr>
              <a:t>Re-visioning women’s committees</a:t>
            </a:r>
            <a:endParaRPr lang="en-US" dirty="0">
              <a:solidFill>
                <a:schemeClr val="accent2"/>
              </a:solidFill>
            </a:endParaRPr>
          </a:p>
          <a:p>
            <a:pPr marL="365760" indent="-256032" fontAlgn="auto">
              <a:spcAft>
                <a:spcPts val="0"/>
              </a:spcAft>
              <a:buClr>
                <a:schemeClr val="accent3"/>
              </a:buClr>
              <a:buFont typeface="Georgia"/>
              <a:buChar char="•"/>
              <a:defRPr/>
            </a:pPr>
            <a:r>
              <a:rPr lang="en-US" dirty="0" smtClean="0">
                <a:solidFill>
                  <a:schemeClr val="accent2"/>
                </a:solidFill>
              </a:rPr>
              <a:t>Understanding the impact of the social </a:t>
            </a:r>
            <a:r>
              <a:rPr lang="en-US" dirty="0">
                <a:solidFill>
                  <a:schemeClr val="accent2"/>
                </a:solidFill>
              </a:rPr>
              <a:t>&amp; economic climate on women’s </a:t>
            </a:r>
            <a:r>
              <a:rPr lang="en-US" dirty="0" smtClean="0">
                <a:solidFill>
                  <a:schemeClr val="accent2"/>
                </a:solidFill>
              </a:rPr>
              <a:t>equality organizing </a:t>
            </a:r>
            <a:endParaRPr lang="en-US" dirty="0">
              <a:solidFill>
                <a:schemeClr val="accent2"/>
              </a:solidFill>
            </a:endParaRPr>
          </a:p>
          <a:p>
            <a:pPr marL="365760" indent="-256032" fontAlgn="auto">
              <a:spcAft>
                <a:spcPts val="0"/>
              </a:spcAft>
              <a:buClr>
                <a:schemeClr val="accent3"/>
              </a:buClr>
              <a:buFont typeface="Georgia"/>
              <a:buChar char="•"/>
              <a:defRPr/>
            </a:pPr>
            <a:endParaRPr lang="en-US" dirty="0"/>
          </a:p>
        </p:txBody>
      </p:sp>
      <p:pic>
        <p:nvPicPr>
          <p:cNvPr id="25603"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smtClean="0">
                <a:solidFill>
                  <a:srgbClr val="CC0000"/>
                </a:solidFill>
              </a:rPr>
              <a:t>Encouraging Women Leaders</a:t>
            </a:r>
            <a:endParaRPr lang="en-US" dirty="0">
              <a:solidFill>
                <a:srgbClr val="CC0000"/>
              </a:solidFill>
            </a:endParaRPr>
          </a:p>
        </p:txBody>
      </p:sp>
      <p:sp>
        <p:nvSpPr>
          <p:cNvPr id="9" name="Text Placeholder 8"/>
          <p:cNvSpPr>
            <a:spLocks noGrp="1"/>
          </p:cNvSpPr>
          <p:nvPr>
            <p:ph idx="1"/>
          </p:nvPr>
        </p:nvSpPr>
        <p:spPr>
          <a:xfrm>
            <a:off x="609600" y="2057400"/>
            <a:ext cx="8001000" cy="4419600"/>
          </a:xfrm>
        </p:spPr>
        <p:txBody>
          <a:bodyPr>
            <a:normAutofit/>
          </a:bodyPr>
          <a:lstStyle/>
          <a:p>
            <a:pPr marL="457200" indent="-349250" fontAlgn="auto">
              <a:spcAft>
                <a:spcPts val="0"/>
              </a:spcAft>
              <a:buClr>
                <a:schemeClr val="accent3"/>
              </a:buClr>
              <a:buFont typeface="Georgia"/>
              <a:buChar char="•"/>
              <a:defRPr/>
            </a:pPr>
            <a:r>
              <a:rPr lang="en-US" sz="2400" b="1" dirty="0" smtClean="0">
                <a:solidFill>
                  <a:schemeClr val="accent2"/>
                </a:solidFill>
              </a:rPr>
              <a:t>The numbers</a:t>
            </a:r>
          </a:p>
          <a:p>
            <a:pPr marL="457200" indent="-347663" fontAlgn="auto">
              <a:spcAft>
                <a:spcPts val="0"/>
              </a:spcAft>
              <a:buClr>
                <a:schemeClr val="accent3"/>
              </a:buClr>
              <a:buFont typeface="Georgia"/>
              <a:buAutoNum type="arabicPeriod"/>
              <a:defRPr/>
            </a:pPr>
            <a:endParaRPr lang="en-US" sz="800" dirty="0" smtClean="0">
              <a:solidFill>
                <a:schemeClr val="accent2"/>
              </a:solidFill>
            </a:endParaRPr>
          </a:p>
          <a:p>
            <a:pPr marL="685800" lvl="1" indent="-228600" fontAlgn="auto">
              <a:spcAft>
                <a:spcPts val="0"/>
              </a:spcAft>
              <a:buFont typeface="Georgia"/>
              <a:buChar char="▫"/>
              <a:defRPr/>
            </a:pPr>
            <a:r>
              <a:rPr lang="en-US" sz="2400" dirty="0" smtClean="0"/>
              <a:t>Majority of union members are women</a:t>
            </a:r>
          </a:p>
          <a:p>
            <a:pPr marL="685800" lvl="1" indent="-228600" fontAlgn="auto">
              <a:spcAft>
                <a:spcPts val="0"/>
              </a:spcAft>
              <a:buFont typeface="Georgia"/>
              <a:buChar char="▫"/>
              <a:defRPr/>
            </a:pPr>
            <a:r>
              <a:rPr lang="en-US" sz="2400" dirty="0" smtClean="0"/>
              <a:t>Majority of leaders are men</a:t>
            </a:r>
          </a:p>
          <a:p>
            <a:pPr marL="685800" lvl="1" indent="-228600" fontAlgn="auto">
              <a:spcAft>
                <a:spcPts val="0"/>
              </a:spcAft>
              <a:buFont typeface="Georgia"/>
              <a:buChar char="▫"/>
              <a:defRPr/>
            </a:pPr>
            <a:r>
              <a:rPr lang="en-US" sz="2400" dirty="0" smtClean="0"/>
              <a:t>Picture even more troubling for Aboriginal  &amp; </a:t>
            </a:r>
            <a:r>
              <a:rPr lang="en-US" sz="2400" dirty="0" err="1" smtClean="0"/>
              <a:t>racialized</a:t>
            </a:r>
            <a:r>
              <a:rPr lang="en-US" sz="2400" dirty="0" smtClean="0"/>
              <a:t> women, and women with disabilities</a:t>
            </a:r>
          </a:p>
          <a:p>
            <a:pPr marL="685800" lvl="1" indent="-228600" fontAlgn="auto">
              <a:spcAft>
                <a:spcPts val="0"/>
              </a:spcAft>
              <a:buFont typeface="Georgia"/>
              <a:buChar char="▫"/>
              <a:defRPr/>
            </a:pPr>
            <a:r>
              <a:rPr lang="en-US" sz="2400" dirty="0" smtClean="0"/>
              <a:t>Not only a question of numbers</a:t>
            </a:r>
          </a:p>
          <a:p>
            <a:pPr marL="457200" lvl="1" indent="0" fontAlgn="auto">
              <a:spcAft>
                <a:spcPts val="0"/>
              </a:spcAft>
              <a:buFont typeface="Georgia"/>
              <a:buNone/>
              <a:defRPr/>
            </a:pPr>
            <a:endParaRPr lang="en-US" sz="1800" i="1" dirty="0"/>
          </a:p>
          <a:p>
            <a:pPr marL="122238" lvl="1" indent="0" fontAlgn="auto">
              <a:spcAft>
                <a:spcPts val="0"/>
              </a:spcAft>
              <a:buFont typeface="Georgia"/>
              <a:buNone/>
              <a:defRPr/>
            </a:pPr>
            <a:r>
              <a:rPr lang="en-US" sz="2400" i="1" dirty="0" smtClean="0"/>
              <a:t>"For </a:t>
            </a:r>
            <a:r>
              <a:rPr lang="en-US" sz="2400" i="1" dirty="0"/>
              <a:t>me it's not just about union leaders being women, it's about the politics </a:t>
            </a:r>
            <a:r>
              <a:rPr lang="en-US" sz="2400" i="1" dirty="0" smtClean="0"/>
              <a:t>they </a:t>
            </a:r>
            <a:r>
              <a:rPr lang="en-US" sz="2400" i="1" dirty="0"/>
              <a:t>represent."</a:t>
            </a:r>
            <a:endParaRPr lang="en-US" sz="2400" dirty="0" smtClean="0"/>
          </a:p>
          <a:p>
            <a:pPr marL="658368" lvl="1" indent="-246888" fontAlgn="auto">
              <a:spcAft>
                <a:spcPts val="0"/>
              </a:spcAft>
              <a:buFont typeface="Georgia"/>
              <a:buChar char="▫"/>
              <a:defRPr/>
            </a:pPr>
            <a:endParaRPr lang="en-US" dirty="0"/>
          </a:p>
        </p:txBody>
      </p:sp>
      <p:pic>
        <p:nvPicPr>
          <p:cNvPr id="27651"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9" name="Text Placeholder 8"/>
          <p:cNvSpPr>
            <a:spLocks noGrp="1"/>
          </p:cNvSpPr>
          <p:nvPr>
            <p:ph idx="1"/>
          </p:nvPr>
        </p:nvSpPr>
        <p:spPr>
          <a:xfrm>
            <a:off x="609600" y="2057400"/>
            <a:ext cx="8001000" cy="4324350"/>
          </a:xfrm>
        </p:spPr>
        <p:txBody>
          <a:bodyPr>
            <a:normAutofit/>
          </a:bodyPr>
          <a:lstStyle/>
          <a:p>
            <a:pPr marL="457200" indent="-347663" fontAlgn="auto">
              <a:spcAft>
                <a:spcPts val="0"/>
              </a:spcAft>
              <a:buClr>
                <a:schemeClr val="accent3"/>
              </a:buClr>
              <a:buFont typeface="Georgia"/>
              <a:buChar char="•"/>
              <a:defRPr/>
            </a:pPr>
            <a:r>
              <a:rPr lang="en-US" sz="2400" b="1" dirty="0" smtClean="0">
                <a:solidFill>
                  <a:schemeClr val="accent2"/>
                </a:solidFill>
              </a:rPr>
              <a:t>Isolation and burn-out</a:t>
            </a:r>
          </a:p>
          <a:p>
            <a:pPr marL="109537" indent="0" fontAlgn="auto">
              <a:spcAft>
                <a:spcPts val="0"/>
              </a:spcAft>
              <a:buClr>
                <a:schemeClr val="accent3"/>
              </a:buClr>
              <a:buFont typeface="Georgia"/>
              <a:buNone/>
              <a:defRPr/>
            </a:pPr>
            <a:endParaRPr lang="en-US" sz="800" b="1" dirty="0">
              <a:solidFill>
                <a:schemeClr val="accent2"/>
              </a:solidFill>
            </a:endParaRPr>
          </a:p>
          <a:p>
            <a:pPr marL="685800" lvl="1" indent="-228600" fontAlgn="auto">
              <a:spcAft>
                <a:spcPts val="0"/>
              </a:spcAft>
              <a:buFont typeface="Georgia"/>
              <a:buChar char="▫"/>
              <a:defRPr/>
            </a:pPr>
            <a:r>
              <a:rPr lang="en-CA" sz="2400" dirty="0" smtClean="0"/>
              <a:t>“True trade unionist” = 24/7</a:t>
            </a:r>
          </a:p>
          <a:p>
            <a:pPr marL="685800" lvl="1" indent="-228600" fontAlgn="auto">
              <a:spcAft>
                <a:spcPts val="0"/>
              </a:spcAft>
              <a:buFont typeface="Georgia"/>
              <a:buChar char="▫"/>
              <a:defRPr/>
            </a:pPr>
            <a:r>
              <a:rPr lang="en-CA" sz="2400" dirty="0" smtClean="0"/>
              <a:t>Work/life balance continues to be a challenge</a:t>
            </a:r>
          </a:p>
          <a:p>
            <a:pPr marL="457200" lvl="1" indent="0" fontAlgn="auto">
              <a:spcAft>
                <a:spcPts val="0"/>
              </a:spcAft>
              <a:buFont typeface="Georgia"/>
              <a:buNone/>
              <a:defRPr/>
            </a:pPr>
            <a:endParaRPr lang="en-CA" sz="2000" dirty="0" smtClean="0"/>
          </a:p>
          <a:p>
            <a:pPr marL="122238" lvl="1" indent="0" fontAlgn="auto">
              <a:spcAft>
                <a:spcPts val="0"/>
              </a:spcAft>
              <a:buFont typeface="Georgia"/>
              <a:buNone/>
              <a:defRPr/>
            </a:pPr>
            <a:r>
              <a:rPr lang="en-US" sz="2400" i="1" dirty="0"/>
              <a:t>“The challenge for us is how do we see women taking on greater responsibilities in the </a:t>
            </a:r>
            <a:r>
              <a:rPr lang="en-US" sz="2400" i="1" dirty="0" err="1"/>
              <a:t>labour</a:t>
            </a:r>
            <a:r>
              <a:rPr lang="en-US" sz="2400" i="1" dirty="0"/>
              <a:t> movement and still juggle the whole </a:t>
            </a:r>
            <a:r>
              <a:rPr lang="en-US" sz="2400" i="1" dirty="0" smtClean="0"/>
              <a:t>family.”</a:t>
            </a:r>
            <a:r>
              <a:rPr lang="en-US" sz="2400" dirty="0" smtClean="0"/>
              <a:t> </a:t>
            </a:r>
            <a:endParaRPr lang="en-CA" sz="2400" dirty="0" smtClean="0"/>
          </a:p>
          <a:p>
            <a:pPr marL="685800" lvl="1" indent="-228600" fontAlgn="auto">
              <a:spcAft>
                <a:spcPts val="0"/>
              </a:spcAft>
              <a:buFont typeface="Georgia"/>
              <a:buChar char="▫"/>
              <a:defRPr/>
            </a:pPr>
            <a:endParaRPr lang="en-CA" sz="2400" dirty="0" smtClean="0"/>
          </a:p>
          <a:p>
            <a:pPr marL="685800" lvl="1" indent="-228600" fontAlgn="auto">
              <a:spcAft>
                <a:spcPts val="0"/>
              </a:spcAft>
              <a:buFont typeface="Georgia"/>
              <a:buChar char="▫"/>
              <a:defRPr/>
            </a:pPr>
            <a:endParaRPr lang="en-US" sz="800" b="1" dirty="0" smtClean="0"/>
          </a:p>
        </p:txBody>
      </p:sp>
      <p:pic>
        <p:nvPicPr>
          <p:cNvPr id="29699"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143000"/>
            <a:ext cx="7239000" cy="685800"/>
          </a:xfrm>
        </p:spPr>
        <p:txBody>
          <a:bodyPr>
            <a:normAutofit fontScale="90000"/>
          </a:bodyPr>
          <a:lstStyle/>
          <a:p>
            <a:pPr fontAlgn="auto">
              <a:spcAft>
                <a:spcPts val="0"/>
              </a:spcAft>
              <a:defRPr/>
            </a:pPr>
            <a:r>
              <a:rPr lang="en-US" dirty="0">
                <a:solidFill>
                  <a:srgbClr val="CC0000"/>
                </a:solidFill>
              </a:rPr>
              <a:t>Encouraging Women </a:t>
            </a:r>
            <a:r>
              <a:rPr lang="en-US" dirty="0" smtClean="0">
                <a:solidFill>
                  <a:srgbClr val="CC0000"/>
                </a:solidFill>
              </a:rPr>
              <a:t>Leaders</a:t>
            </a:r>
            <a:endParaRPr lang="en-US" dirty="0">
              <a:solidFill>
                <a:srgbClr val="CC0000"/>
              </a:solidFill>
            </a:endParaRPr>
          </a:p>
        </p:txBody>
      </p:sp>
      <p:sp>
        <p:nvSpPr>
          <p:cNvPr id="9" name="Text Placeholder 8"/>
          <p:cNvSpPr>
            <a:spLocks noGrp="1"/>
          </p:cNvSpPr>
          <p:nvPr>
            <p:ph idx="1"/>
          </p:nvPr>
        </p:nvSpPr>
        <p:spPr>
          <a:xfrm>
            <a:off x="609600" y="2057400"/>
            <a:ext cx="8001000" cy="4572000"/>
          </a:xfrm>
        </p:spPr>
        <p:txBody>
          <a:bodyPr>
            <a:normAutofit/>
          </a:bodyPr>
          <a:lstStyle/>
          <a:p>
            <a:pPr marL="457200" indent="-347663" fontAlgn="auto">
              <a:spcAft>
                <a:spcPts val="0"/>
              </a:spcAft>
              <a:buClr>
                <a:schemeClr val="accent3"/>
              </a:buClr>
              <a:buFont typeface="Georgia"/>
              <a:buChar char="•"/>
              <a:defRPr/>
            </a:pPr>
            <a:r>
              <a:rPr lang="en-US" sz="2400" b="1" dirty="0" smtClean="0">
                <a:solidFill>
                  <a:schemeClr val="accent2"/>
                </a:solidFill>
              </a:rPr>
              <a:t>Still a chilly climate</a:t>
            </a:r>
          </a:p>
          <a:p>
            <a:pPr marL="109537" indent="0" fontAlgn="auto">
              <a:spcAft>
                <a:spcPts val="0"/>
              </a:spcAft>
              <a:buClr>
                <a:schemeClr val="accent3"/>
              </a:buClr>
              <a:buFont typeface="Georgia"/>
              <a:buNone/>
              <a:defRPr/>
            </a:pPr>
            <a:endParaRPr lang="en-US" sz="800" b="1" dirty="0" smtClean="0">
              <a:solidFill>
                <a:schemeClr val="accent2"/>
              </a:solidFill>
            </a:endParaRPr>
          </a:p>
          <a:p>
            <a:pPr marL="457200" indent="-349250" fontAlgn="auto">
              <a:spcAft>
                <a:spcPts val="0"/>
              </a:spcAft>
              <a:buClr>
                <a:schemeClr val="accent3"/>
              </a:buClr>
              <a:buFont typeface="Wingdings" pitchFamily="2" charset="2"/>
              <a:buChar char="Ø"/>
              <a:defRPr/>
            </a:pPr>
            <a:r>
              <a:rPr lang="en-US" sz="2400" dirty="0" smtClean="0">
                <a:solidFill>
                  <a:srgbClr val="CC0000"/>
                </a:solidFill>
              </a:rPr>
              <a:t>Disrespect</a:t>
            </a:r>
            <a:endParaRPr lang="en-US" sz="800" dirty="0" smtClean="0">
              <a:solidFill>
                <a:schemeClr val="accent2"/>
              </a:solidFill>
            </a:endParaRPr>
          </a:p>
          <a:p>
            <a:pPr marL="685800" lvl="1" indent="-228600" fontAlgn="auto">
              <a:spcAft>
                <a:spcPts val="0"/>
              </a:spcAft>
              <a:buFont typeface="Georgia"/>
              <a:buChar char="▫"/>
              <a:defRPr/>
            </a:pPr>
            <a:r>
              <a:rPr lang="en-CA" sz="2400" dirty="0" smtClean="0"/>
              <a:t>Undermining</a:t>
            </a:r>
            <a:r>
              <a:rPr lang="en-CA" sz="2400" dirty="0"/>
              <a:t>, isolation </a:t>
            </a:r>
            <a:r>
              <a:rPr lang="en-CA" sz="2400" dirty="0" smtClean="0"/>
              <a:t>&amp; </a:t>
            </a:r>
            <a:r>
              <a:rPr lang="en-CA" sz="2400" dirty="0"/>
              <a:t>dismissal of women, especially when outspoken or critical</a:t>
            </a:r>
            <a:endParaRPr lang="en-US" sz="2400" dirty="0"/>
          </a:p>
          <a:p>
            <a:pPr marL="658368" lvl="1" indent="-246888" fontAlgn="auto">
              <a:spcAft>
                <a:spcPts val="0"/>
              </a:spcAft>
              <a:buFont typeface="Georgia"/>
              <a:buChar char="▫"/>
              <a:defRPr/>
            </a:pPr>
            <a:r>
              <a:rPr lang="en-CA" sz="2400" dirty="0"/>
              <a:t>Limitations put on their roles and </a:t>
            </a:r>
            <a:r>
              <a:rPr lang="en-CA" sz="2400" dirty="0" smtClean="0"/>
              <a:t>autonomy</a:t>
            </a:r>
            <a:endParaRPr lang="en-US" sz="2400" dirty="0"/>
          </a:p>
          <a:p>
            <a:pPr marL="658368" lvl="1" indent="-246888" fontAlgn="auto">
              <a:spcAft>
                <a:spcPts val="0"/>
              </a:spcAft>
              <a:buFont typeface="Georgia"/>
              <a:buChar char="▫"/>
              <a:defRPr/>
            </a:pPr>
            <a:r>
              <a:rPr lang="en-CA" sz="2400" dirty="0"/>
              <a:t>Ignored in discussions</a:t>
            </a:r>
            <a:endParaRPr lang="en-US" sz="2400" dirty="0"/>
          </a:p>
          <a:p>
            <a:pPr marL="658368" lvl="1" indent="-246888" fontAlgn="auto">
              <a:spcAft>
                <a:spcPts val="0"/>
              </a:spcAft>
              <a:buFont typeface="Georgia"/>
              <a:buChar char="▫"/>
              <a:defRPr/>
            </a:pPr>
            <a:r>
              <a:rPr lang="en-CA" sz="2400" dirty="0"/>
              <a:t>Excluded from key meetings and discussions </a:t>
            </a:r>
            <a:endParaRPr lang="en-CA" sz="2400" dirty="0" smtClean="0"/>
          </a:p>
          <a:p>
            <a:pPr marL="658368" lvl="1" indent="-246888" fontAlgn="auto">
              <a:spcAft>
                <a:spcPts val="0"/>
              </a:spcAft>
              <a:buFont typeface="Georgia"/>
              <a:buChar char="▫"/>
              <a:defRPr/>
            </a:pPr>
            <a:endParaRPr lang="en-CA" sz="1200" dirty="0"/>
          </a:p>
          <a:p>
            <a:pPr marL="122238" lvl="1" indent="0" fontAlgn="auto">
              <a:spcAft>
                <a:spcPts val="0"/>
              </a:spcAft>
              <a:buFont typeface="Georgia"/>
              <a:buNone/>
              <a:defRPr/>
            </a:pPr>
            <a:r>
              <a:rPr lang="en-US" sz="2400" i="1" dirty="0"/>
              <a:t>“As a leader, there has been very little respect for me from the </a:t>
            </a:r>
            <a:r>
              <a:rPr lang="en-US" sz="2400" i="1" dirty="0" smtClean="0"/>
              <a:t>top ... and </a:t>
            </a:r>
            <a:r>
              <a:rPr lang="en-US" sz="2400" i="1" dirty="0"/>
              <a:t>that disrespect has trickled its way down over the years</a:t>
            </a:r>
            <a:r>
              <a:rPr lang="en-US" sz="2400" i="1" dirty="0" smtClean="0"/>
              <a:t>.”</a:t>
            </a:r>
            <a:endParaRPr lang="en-US" sz="2400" dirty="0" smtClean="0"/>
          </a:p>
        </p:txBody>
      </p:sp>
      <p:pic>
        <p:nvPicPr>
          <p:cNvPr id="31747" name="Picture 7" descr="C:\Documents and Settings\Marg\My Documents\Downloads\rosieWork_by.jpg"/>
          <p:cNvPicPr>
            <a:picLocks noChangeAspect="1" noChangeArrowheads="1"/>
          </p:cNvPicPr>
          <p:nvPr/>
        </p:nvPicPr>
        <p:blipFill>
          <a:blip r:embed="rId3"/>
          <a:srcRect l="7999" t="-3107" r="-8002" b="80017"/>
          <a:stretch>
            <a:fillRect/>
          </a:stretch>
        </p:blipFill>
        <p:spPr bwMode="auto">
          <a:xfrm>
            <a:off x="0" y="396875"/>
            <a:ext cx="5943600"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6">
      <a:dk1>
        <a:sysClr val="windowText" lastClr="000000"/>
      </a:dk1>
      <a:lt1>
        <a:sysClr val="window" lastClr="FFFFFF"/>
      </a:lt1>
      <a:dk2>
        <a:srgbClr val="F9E80B"/>
      </a:dk2>
      <a:lt2>
        <a:srgbClr val="EEECE1"/>
      </a:lt2>
      <a:accent1>
        <a:srgbClr val="4F81BD"/>
      </a:accent1>
      <a:accent2>
        <a:srgbClr val="002060"/>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4490</TotalTime>
  <Words>2999</Words>
  <Application>Microsoft Office PowerPoint</Application>
  <PresentationFormat>On-screen Show (4:3)</PresentationFormat>
  <Paragraphs>418</Paragraphs>
  <Slides>49</Slides>
  <Notes>49</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49</vt:i4>
      </vt:variant>
    </vt:vector>
  </HeadingPairs>
  <TitlesOfParts>
    <vt:vector size="58" baseType="lpstr">
      <vt:lpstr>Arial</vt:lpstr>
      <vt:lpstr>Trebuchet MS</vt:lpstr>
      <vt:lpstr>Georgia</vt:lpstr>
      <vt:lpstr>Wingdings 2</vt:lpstr>
      <vt:lpstr>Wingdings</vt:lpstr>
      <vt:lpstr>Urban</vt:lpstr>
      <vt:lpstr>Urban</vt:lpstr>
      <vt:lpstr>Urban</vt:lpstr>
      <vt:lpstr>Urban</vt:lpstr>
      <vt:lpstr>   Leadership, Feminism and Equality in Unions in Canada</vt:lpstr>
      <vt:lpstr>Our Project</vt:lpstr>
      <vt:lpstr>Lessons about change</vt:lpstr>
      <vt:lpstr>“Sister to Sister”</vt:lpstr>
      <vt:lpstr>Unions and women’s equality</vt:lpstr>
      <vt:lpstr>Challenges and strategies</vt:lpstr>
      <vt:lpstr>Encouraging Women Leaders</vt:lpstr>
      <vt:lpstr>Encouraging Women Leaders</vt:lpstr>
      <vt:lpstr>Encouraging Women Leaders</vt:lpstr>
      <vt:lpstr>Encouraging Women Leaders</vt:lpstr>
      <vt:lpstr>Encouraging Women Leaders</vt:lpstr>
      <vt:lpstr>Encouraging Women Leaders</vt:lpstr>
      <vt:lpstr>Encouraging Women Leaders</vt:lpstr>
      <vt:lpstr>Encouraging Women Leaders</vt:lpstr>
      <vt:lpstr>Strategy #1</vt:lpstr>
      <vt:lpstr>Strategy #1</vt:lpstr>
      <vt:lpstr>Strategy #2</vt:lpstr>
      <vt:lpstr>Strategy #2</vt:lpstr>
      <vt:lpstr>Strategy #3</vt:lpstr>
      <vt:lpstr>Strategy #3</vt:lpstr>
      <vt:lpstr>Strategy #3</vt:lpstr>
      <vt:lpstr>Strategy #3</vt:lpstr>
      <vt:lpstr>Women’s Structures: Do they still work?</vt:lpstr>
      <vt:lpstr>Women’s Structures: Do they still work?</vt:lpstr>
      <vt:lpstr>Women’s Structures: Do they still work?</vt:lpstr>
      <vt:lpstr>Women’s Structures: Do they still work?</vt:lpstr>
      <vt:lpstr>Women’s Structures: Do they still work?</vt:lpstr>
      <vt:lpstr>Women’s Structures: Do they still work?</vt:lpstr>
      <vt:lpstr>Women’s Structures: Do they still work?</vt:lpstr>
      <vt:lpstr>Women’s Structures: Do they still work?</vt:lpstr>
      <vt:lpstr>Women’s Structures: Do they still work?</vt:lpstr>
      <vt:lpstr>Women’s Structures: Do they still work?</vt:lpstr>
      <vt:lpstr>Strategy #1</vt:lpstr>
      <vt:lpstr>Strategy #1</vt:lpstr>
      <vt:lpstr>Strategy #2</vt:lpstr>
      <vt:lpstr>Strategy #2</vt:lpstr>
      <vt:lpstr>Strategy #2</vt:lpstr>
      <vt:lpstr>Big Picture &amp; Women’s Equality</vt:lpstr>
      <vt:lpstr>Big Picture &amp; Women’s Equality</vt:lpstr>
      <vt:lpstr>Big Picture &amp; Women’s Equality</vt:lpstr>
      <vt:lpstr>Big Picture &amp; Women’s Equality</vt:lpstr>
      <vt:lpstr>Big Picture &amp; Women’s Equality</vt:lpstr>
      <vt:lpstr>Strategy #1</vt:lpstr>
      <vt:lpstr>Strategy #2</vt:lpstr>
      <vt:lpstr>Strategy #3</vt:lpstr>
      <vt:lpstr>Are we there yet?</vt:lpstr>
      <vt:lpstr>But remember also …</vt:lpstr>
      <vt:lpstr>“Sister to Sister”</vt:lpstr>
      <vt:lpstr>“Sister to Sister”</vt:lpstr>
    </vt:vector>
  </TitlesOfParts>
  <Company>OSSTF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‘HITCHHIKERS’ GUIDE TO POLITICAL ACTION </dc:title>
  <dc:creator>Maragaret McPhail</dc:creator>
  <cp:lastModifiedBy>LindaB</cp:lastModifiedBy>
  <cp:revision>298</cp:revision>
  <cp:lastPrinted>2012-12-08T21:23:37Z</cp:lastPrinted>
  <dcterms:created xsi:type="dcterms:W3CDTF">2008-02-28T20:47:28Z</dcterms:created>
  <dcterms:modified xsi:type="dcterms:W3CDTF">2012-12-19T13:22:10Z</dcterms:modified>
</cp:coreProperties>
</file>